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75" r:id="rId3"/>
    <p:sldId id="302" r:id="rId4"/>
    <p:sldId id="304" r:id="rId5"/>
    <p:sldId id="303"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B7292-0E33-4090-835A-9DDB93F61D14}" type="datetimeFigureOut">
              <a:rPr lang="en-GB" smtClean="0"/>
              <a:t>27/03/2023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65F16-8262-4ED5-ADDE-EB7DED4DC417}" type="slidenum">
              <a:rPr lang="en-GB" smtClean="0"/>
              <a:t>‹#›</a:t>
            </a:fld>
            <a:endParaRPr lang="en-GB"/>
          </a:p>
        </p:txBody>
      </p:sp>
    </p:spTree>
    <p:extLst>
      <p:ext uri="{BB962C8B-B14F-4D97-AF65-F5344CB8AC3E}">
        <p14:creationId xmlns:p14="http://schemas.microsoft.com/office/powerpoint/2010/main" val="752024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98C5989-5A9E-4424-985A-1AD709202104}" type="datetimeFigureOut">
              <a:rPr lang="en-GB" smtClean="0"/>
              <a:t>27/03/2023</a:t>
            </a:fld>
            <a:endParaRPr lang="en-GB"/>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GB"/>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A0EF21D-BBD6-4392-803C-1E06ED91A364}" type="slidenum">
              <a:rPr lang="en-GB" smtClean="0"/>
              <a:t>‹#›</a:t>
            </a:fld>
            <a:endParaRPr lang="en-GB"/>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C5989-5A9E-4424-985A-1AD70920210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C5989-5A9E-4424-985A-1AD70920210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8C5989-5A9E-4424-985A-1AD70920210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8C5989-5A9E-4424-985A-1AD709202104}" type="datetimeFigureOut">
              <a:rPr lang="en-GB" smtClean="0"/>
              <a:t>27/03/2023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98C5989-5A9E-4424-985A-1AD709202104}" type="datetimeFigureOut">
              <a:rPr lang="en-GB" smtClean="0"/>
              <a:t>27/03/2023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0EF21D-BBD6-4392-803C-1E06ED91A364}" type="slidenum">
              <a:rPr lang="en-GB" smtClean="0"/>
              <a:t>‹#›</a:t>
            </a:fld>
            <a:endParaRPr lang="en-GB"/>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8C5989-5A9E-4424-985A-1AD709202104}" type="datetimeFigureOut">
              <a:rPr lang="en-GB" smtClean="0"/>
              <a:t>27/03/2023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8C5989-5A9E-4424-985A-1AD709202104}" type="datetimeFigureOut">
              <a:rPr lang="en-GB" smtClean="0"/>
              <a:t>27/03/2023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8C5989-5A9E-4424-985A-1AD709202104}" type="datetimeFigureOut">
              <a:rPr lang="en-GB" smtClean="0"/>
              <a:t>27/03/2023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98C5989-5A9E-4424-985A-1AD709202104}" type="datetimeFigureOut">
              <a:rPr lang="en-GB" smtClean="0"/>
              <a:t>27/03/2023</a:t>
            </a:fld>
            <a:endParaRPr lang="en-GB"/>
          </a:p>
        </p:txBody>
      </p:sp>
      <p:sp>
        <p:nvSpPr>
          <p:cNvPr id="7" name="Slide Number Placeholder 6"/>
          <p:cNvSpPr>
            <a:spLocks noGrp="1"/>
          </p:cNvSpPr>
          <p:nvPr>
            <p:ph type="sldNum" sz="quarter" idx="12"/>
          </p:nvPr>
        </p:nvSpPr>
        <p:spPr/>
        <p:txBody>
          <a:bodyPr/>
          <a:lstStyle/>
          <a:p>
            <a:fld id="{FA0EF21D-BBD6-4392-803C-1E06ED91A364}" type="slidenum">
              <a:rPr lang="en-GB" smtClean="0"/>
              <a:t>‹#›</a:t>
            </a:fld>
            <a:endParaRPr lang="en-GB"/>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8C5989-5A9E-4424-985A-1AD709202104}" type="datetimeFigureOut">
              <a:rPr lang="en-GB" smtClean="0"/>
              <a:t>27/03/2023</a:t>
            </a:fld>
            <a:endParaRPr lang="en-GB"/>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GB"/>
          </a:p>
        </p:txBody>
      </p:sp>
      <p:sp>
        <p:nvSpPr>
          <p:cNvPr id="7" name="Slide Number Placeholder 6"/>
          <p:cNvSpPr>
            <a:spLocks noGrp="1"/>
          </p:cNvSpPr>
          <p:nvPr>
            <p:ph type="sldNum" sz="quarter" idx="12"/>
          </p:nvPr>
        </p:nvSpPr>
        <p:spPr/>
        <p:txBody>
          <a:bodyPr/>
          <a:lstStyle/>
          <a:p>
            <a:fld id="{FA0EF21D-BBD6-4392-803C-1E06ED91A36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98C5989-5A9E-4424-985A-1AD709202104}" type="datetimeFigureOut">
              <a:rPr lang="en-GB" smtClean="0"/>
              <a:t>27/03/2023</a:t>
            </a:fld>
            <a:endParaRPr lang="en-GB"/>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GB"/>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A0EF21D-BBD6-4392-803C-1E06ED91A36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richgreenresource4all@yahoo.co.uk" TargetMode="External"/><Relationship Id="rId7" Type="http://schemas.openxmlformats.org/officeDocument/2006/relationships/hyperlink" Target="https://www.quora.com/"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passionineducation.com/" TargetMode="External"/><Relationship Id="rId5" Type="http://schemas.openxmlformats.org/officeDocument/2006/relationships/hyperlink" Target="https://en.wikipedia.org/" TargetMode="External"/><Relationship Id="rId4" Type="http://schemas.openxmlformats.org/officeDocument/2006/relationships/hyperlink" Target="mailto:richgreenresources4all@yahoo.co.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passionineducation.co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quora.co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79512" y="260648"/>
            <a:ext cx="4472880" cy="3539430"/>
          </a:xfrm>
          <a:prstGeom prst="rect">
            <a:avLst/>
          </a:prstGeom>
          <a:noFill/>
        </p:spPr>
        <p:txBody>
          <a:bodyPr wrap="square" rtlCol="0">
            <a:spAutoFit/>
          </a:bodyPr>
          <a:lstStyle/>
          <a:p>
            <a:r>
              <a:rPr lang="en-US" sz="3200" b="1" dirty="0" smtClean="0">
                <a:ln w="1905"/>
                <a:solidFill>
                  <a:schemeClr val="accent2"/>
                </a:solidFill>
                <a:latin typeface="Century Gothic" pitchFamily="34" charset="0"/>
                <a:cs typeface="Times New Roman" pitchFamily="18" charset="0"/>
              </a:rPr>
              <a:t>EDUCATION </a:t>
            </a:r>
            <a:r>
              <a:rPr lang="en-US" sz="3200" b="1" dirty="0">
                <a:ln w="1905"/>
                <a:solidFill>
                  <a:schemeClr val="accent2"/>
                </a:solidFill>
                <a:latin typeface="Century Gothic" pitchFamily="34" charset="0"/>
                <a:cs typeface="Times New Roman" pitchFamily="18" charset="0"/>
              </a:rPr>
              <a:t>REVOLUTION THROUGH THE LATERAL THINKING APPROACH: IMPLICATION FOR ELT IN </a:t>
            </a:r>
            <a:r>
              <a:rPr lang="en-US" sz="3200" b="1" dirty="0" smtClean="0">
                <a:ln w="1905"/>
                <a:solidFill>
                  <a:schemeClr val="accent2"/>
                </a:solidFill>
                <a:latin typeface="Century Gothic" pitchFamily="34" charset="0"/>
                <a:cs typeface="Times New Roman" pitchFamily="18" charset="0"/>
              </a:rPr>
              <a:t>SCHOOLS</a:t>
            </a:r>
            <a:r>
              <a:rPr lang="en-US" sz="3200" b="1" dirty="0">
                <a:ln w="1905"/>
                <a:solidFill>
                  <a:schemeClr val="accent2"/>
                </a:solidFill>
                <a:latin typeface="Century Gothic" pitchFamily="34" charset="0"/>
                <a:cs typeface="Times New Roman" pitchFamily="18" charset="0"/>
              </a:rPr>
              <a:t>.</a:t>
            </a:r>
            <a:endParaRPr lang="en-GB" sz="3200" b="1" dirty="0">
              <a:solidFill>
                <a:schemeClr val="accent2"/>
              </a:solidFill>
              <a:latin typeface="Century Gothic" pitchFamily="34" charset="0"/>
            </a:endParaRPr>
          </a:p>
        </p:txBody>
      </p:sp>
      <p:sp>
        <p:nvSpPr>
          <p:cNvPr id="5" name="TextBox 4"/>
          <p:cNvSpPr txBox="1"/>
          <p:nvPr/>
        </p:nvSpPr>
        <p:spPr>
          <a:xfrm>
            <a:off x="5004048" y="332656"/>
            <a:ext cx="3024336" cy="369332"/>
          </a:xfrm>
          <a:prstGeom prst="rect">
            <a:avLst/>
          </a:prstGeom>
          <a:noFill/>
        </p:spPr>
        <p:txBody>
          <a:bodyPr wrap="square" rtlCol="0">
            <a:spAutoFit/>
          </a:bodyPr>
          <a:lstStyle/>
          <a:p>
            <a:endParaRPr lang="en-GB" dirty="0"/>
          </a:p>
        </p:txBody>
      </p:sp>
      <p:sp>
        <p:nvSpPr>
          <p:cNvPr id="7" name="TextBox 6"/>
          <p:cNvSpPr txBox="1"/>
          <p:nvPr/>
        </p:nvSpPr>
        <p:spPr>
          <a:xfrm>
            <a:off x="4796408" y="116632"/>
            <a:ext cx="3303984" cy="1938992"/>
          </a:xfrm>
          <a:prstGeom prst="rect">
            <a:avLst/>
          </a:prstGeom>
          <a:noFill/>
        </p:spPr>
        <p:txBody>
          <a:bodyPr wrap="square" rtlCol="0">
            <a:spAutoFit/>
          </a:bodyPr>
          <a:lstStyle/>
          <a:p>
            <a:pPr algn="ctr"/>
            <a:r>
              <a:rPr lang="en-GB" sz="2000" b="1" dirty="0" smtClean="0">
                <a:solidFill>
                  <a:schemeClr val="bg1"/>
                </a:solidFill>
                <a:latin typeface="Century Gothic" pitchFamily="34" charset="0"/>
              </a:rPr>
              <a:t>National Association of Teachers and Researchers of English as a Second Language (NATRESL) Webinar,</a:t>
            </a:r>
          </a:p>
          <a:p>
            <a:pPr algn="ctr"/>
            <a:r>
              <a:rPr lang="en-GB" sz="2000" b="1" dirty="0" smtClean="0">
                <a:solidFill>
                  <a:schemeClr val="bg1"/>
                </a:solidFill>
                <a:latin typeface="Century Gothic" pitchFamily="34" charset="0"/>
              </a:rPr>
              <a:t>April 2023.</a:t>
            </a:r>
            <a:endParaRPr lang="en-GB" sz="2000" b="1" dirty="0">
              <a:solidFill>
                <a:schemeClr val="bg1"/>
              </a:solidFill>
              <a:latin typeface="Century Gothic" pitchFamily="34" charset="0"/>
            </a:endParaRPr>
          </a:p>
        </p:txBody>
      </p:sp>
      <p:sp>
        <p:nvSpPr>
          <p:cNvPr id="8" name="TextBox 7"/>
          <p:cNvSpPr txBox="1"/>
          <p:nvPr/>
        </p:nvSpPr>
        <p:spPr>
          <a:xfrm>
            <a:off x="5856136" y="2740858"/>
            <a:ext cx="1080120" cy="400110"/>
          </a:xfrm>
          <a:prstGeom prst="rect">
            <a:avLst/>
          </a:prstGeom>
          <a:noFill/>
        </p:spPr>
        <p:txBody>
          <a:bodyPr wrap="square" rtlCol="0">
            <a:spAutoFit/>
          </a:bodyPr>
          <a:lstStyle/>
          <a:p>
            <a:r>
              <a:rPr lang="en-GB" sz="2000" b="1" dirty="0" smtClean="0">
                <a:solidFill>
                  <a:schemeClr val="accent2"/>
                </a:solidFill>
                <a:latin typeface="Century Gothic" pitchFamily="34" charset="0"/>
              </a:rPr>
              <a:t>Theme:</a:t>
            </a:r>
            <a:endParaRPr lang="en-GB" sz="2000" b="1" dirty="0">
              <a:solidFill>
                <a:schemeClr val="accent2"/>
              </a:solidFill>
              <a:latin typeface="Century Gothic" pitchFamily="34" charset="0"/>
            </a:endParaRPr>
          </a:p>
        </p:txBody>
      </p:sp>
      <p:sp>
        <p:nvSpPr>
          <p:cNvPr id="9" name="TextBox 8"/>
          <p:cNvSpPr txBox="1"/>
          <p:nvPr/>
        </p:nvSpPr>
        <p:spPr>
          <a:xfrm>
            <a:off x="4660776" y="3068960"/>
            <a:ext cx="3470840" cy="1015663"/>
          </a:xfrm>
          <a:prstGeom prst="rect">
            <a:avLst/>
          </a:prstGeom>
          <a:noFill/>
        </p:spPr>
        <p:txBody>
          <a:bodyPr wrap="square" rtlCol="0">
            <a:spAutoFit/>
          </a:bodyPr>
          <a:lstStyle/>
          <a:p>
            <a:pPr algn="ctr"/>
            <a:r>
              <a:rPr lang="en-GB" sz="2000" b="1" dirty="0" smtClean="0">
                <a:latin typeface="Century Gothic" pitchFamily="34" charset="0"/>
              </a:rPr>
              <a:t>Rethinking English Language Teaching in Nigeria.</a:t>
            </a:r>
            <a:endParaRPr lang="en-GB" sz="2000" b="1" dirty="0">
              <a:latin typeface="Century Gothic" pitchFamily="34" charset="0"/>
            </a:endParaRPr>
          </a:p>
        </p:txBody>
      </p:sp>
      <p:sp>
        <p:nvSpPr>
          <p:cNvPr id="10" name="TextBox 9"/>
          <p:cNvSpPr txBox="1"/>
          <p:nvPr/>
        </p:nvSpPr>
        <p:spPr>
          <a:xfrm>
            <a:off x="5994085" y="4541058"/>
            <a:ext cx="843345" cy="400110"/>
          </a:xfrm>
          <a:prstGeom prst="rect">
            <a:avLst/>
          </a:prstGeom>
          <a:noFill/>
        </p:spPr>
        <p:txBody>
          <a:bodyPr wrap="square" rtlCol="0">
            <a:spAutoFit/>
          </a:bodyPr>
          <a:lstStyle/>
          <a:p>
            <a:r>
              <a:rPr lang="en-GB" sz="2000" b="1" dirty="0" smtClean="0">
                <a:solidFill>
                  <a:schemeClr val="accent2"/>
                </a:solidFill>
                <a:latin typeface="Century Gothic" pitchFamily="34" charset="0"/>
              </a:rPr>
              <a:t>Date:</a:t>
            </a:r>
            <a:endParaRPr lang="en-GB" sz="2000" b="1" dirty="0">
              <a:solidFill>
                <a:schemeClr val="accent2"/>
              </a:solidFill>
              <a:latin typeface="Century Gothic" pitchFamily="34" charset="0"/>
            </a:endParaRPr>
          </a:p>
        </p:txBody>
      </p:sp>
      <p:sp>
        <p:nvSpPr>
          <p:cNvPr id="11" name="TextBox 10"/>
          <p:cNvSpPr txBox="1"/>
          <p:nvPr/>
        </p:nvSpPr>
        <p:spPr>
          <a:xfrm>
            <a:off x="4878318" y="4881354"/>
            <a:ext cx="3035756" cy="707886"/>
          </a:xfrm>
          <a:prstGeom prst="rect">
            <a:avLst/>
          </a:prstGeom>
          <a:noFill/>
        </p:spPr>
        <p:txBody>
          <a:bodyPr wrap="square" rtlCol="0">
            <a:spAutoFit/>
          </a:bodyPr>
          <a:lstStyle/>
          <a:p>
            <a:pPr algn="ctr"/>
            <a:r>
              <a:rPr lang="en-GB" sz="2000" b="1" dirty="0" smtClean="0">
                <a:latin typeface="Century Gothic" pitchFamily="34" charset="0"/>
              </a:rPr>
              <a:t>Saturday 01 April, 2023.</a:t>
            </a:r>
            <a:endParaRPr lang="en-GB" sz="2000" b="1" dirty="0">
              <a:latin typeface="Century Gothic" pitchFamily="34" charset="0"/>
            </a:endParaRPr>
          </a:p>
        </p:txBody>
      </p:sp>
      <p:sp>
        <p:nvSpPr>
          <p:cNvPr id="15" name="TextBox 14"/>
          <p:cNvSpPr txBox="1"/>
          <p:nvPr/>
        </p:nvSpPr>
        <p:spPr>
          <a:xfrm>
            <a:off x="179512" y="5301208"/>
            <a:ext cx="3024336" cy="461665"/>
          </a:xfrm>
          <a:prstGeom prst="rect">
            <a:avLst/>
          </a:prstGeom>
          <a:noFill/>
        </p:spPr>
        <p:txBody>
          <a:bodyPr wrap="square" rtlCol="0">
            <a:spAutoFit/>
          </a:bodyPr>
          <a:lstStyle/>
          <a:p>
            <a:r>
              <a:rPr lang="en-GB" sz="2400" b="1" dirty="0" err="1" smtClean="0">
                <a:solidFill>
                  <a:schemeClr val="accent2"/>
                </a:solidFill>
                <a:latin typeface="Century Gothic" pitchFamily="34" charset="0"/>
              </a:rPr>
              <a:t>Adejoke</a:t>
            </a:r>
            <a:r>
              <a:rPr lang="en-GB" sz="2400" b="1" dirty="0" smtClean="0">
                <a:solidFill>
                  <a:schemeClr val="accent2"/>
                </a:solidFill>
                <a:latin typeface="Century Gothic" pitchFamily="34" charset="0"/>
              </a:rPr>
              <a:t> V. </a:t>
            </a:r>
            <a:r>
              <a:rPr lang="en-GB" sz="2400" b="1" dirty="0" err="1" smtClean="0">
                <a:solidFill>
                  <a:schemeClr val="accent2"/>
                </a:solidFill>
                <a:latin typeface="Century Gothic" pitchFamily="34" charset="0"/>
              </a:rPr>
              <a:t>Jibowo</a:t>
            </a:r>
            <a:endParaRPr lang="en-GB" sz="2400" b="1" dirty="0">
              <a:solidFill>
                <a:schemeClr val="accent2"/>
              </a:solidFill>
              <a:latin typeface="Century Gothic" pitchFamily="34" charset="0"/>
            </a:endParaRPr>
          </a:p>
        </p:txBody>
      </p:sp>
      <p:sp>
        <p:nvSpPr>
          <p:cNvPr id="18" name="TextBox 17"/>
          <p:cNvSpPr txBox="1"/>
          <p:nvPr/>
        </p:nvSpPr>
        <p:spPr>
          <a:xfrm>
            <a:off x="179512" y="5733256"/>
            <a:ext cx="4698806" cy="600164"/>
          </a:xfrm>
          <a:prstGeom prst="rect">
            <a:avLst/>
          </a:prstGeom>
          <a:noFill/>
        </p:spPr>
        <p:txBody>
          <a:bodyPr wrap="square" rtlCol="0">
            <a:spAutoFit/>
          </a:bodyPr>
          <a:lstStyle/>
          <a:p>
            <a:pPr algn="just"/>
            <a:r>
              <a:rPr lang="en-GB" sz="1100" b="1" dirty="0" smtClean="0">
                <a:solidFill>
                  <a:schemeClr val="accent2">
                    <a:lumMod val="75000"/>
                  </a:schemeClr>
                </a:solidFill>
                <a:latin typeface="Century Gothic" pitchFamily="34" charset="0"/>
              </a:rPr>
              <a:t>Professor of English Language Education and Communication</a:t>
            </a:r>
          </a:p>
          <a:p>
            <a:pPr algn="just"/>
            <a:r>
              <a:rPr lang="en-GB" sz="1100" b="1" dirty="0" smtClean="0">
                <a:solidFill>
                  <a:schemeClr val="accent2">
                    <a:lumMod val="75000"/>
                  </a:schemeClr>
                </a:solidFill>
                <a:latin typeface="Century Gothic" pitchFamily="34" charset="0"/>
              </a:rPr>
              <a:t>Department of Arts and Social Sciences Education (ASSED),</a:t>
            </a:r>
          </a:p>
          <a:p>
            <a:pPr algn="just"/>
            <a:r>
              <a:rPr lang="en-GB" sz="1100" b="1" dirty="0" err="1" smtClean="0">
                <a:solidFill>
                  <a:schemeClr val="accent2">
                    <a:lumMod val="75000"/>
                  </a:schemeClr>
                </a:solidFill>
                <a:latin typeface="Century Gothic" pitchFamily="34" charset="0"/>
              </a:rPr>
              <a:t>Olabisi</a:t>
            </a:r>
            <a:r>
              <a:rPr lang="en-GB" sz="1100" b="1" dirty="0" smtClean="0">
                <a:solidFill>
                  <a:schemeClr val="accent2">
                    <a:lumMod val="75000"/>
                  </a:schemeClr>
                </a:solidFill>
                <a:latin typeface="Century Gothic" pitchFamily="34" charset="0"/>
              </a:rPr>
              <a:t> </a:t>
            </a:r>
            <a:r>
              <a:rPr lang="en-GB" sz="1100" b="1" dirty="0" err="1" smtClean="0">
                <a:solidFill>
                  <a:schemeClr val="accent2">
                    <a:lumMod val="75000"/>
                  </a:schemeClr>
                </a:solidFill>
                <a:latin typeface="Century Gothic" pitchFamily="34" charset="0"/>
              </a:rPr>
              <a:t>Onabanjo</a:t>
            </a:r>
            <a:r>
              <a:rPr lang="en-GB" sz="1100" b="1" dirty="0" smtClean="0">
                <a:solidFill>
                  <a:schemeClr val="accent2">
                    <a:lumMod val="75000"/>
                  </a:schemeClr>
                </a:solidFill>
                <a:latin typeface="Century Gothic" pitchFamily="34" charset="0"/>
              </a:rPr>
              <a:t> University, Ago-</a:t>
            </a:r>
            <a:r>
              <a:rPr lang="en-GB" sz="1100" b="1" dirty="0" err="1" smtClean="0">
                <a:solidFill>
                  <a:schemeClr val="accent2">
                    <a:lumMod val="75000"/>
                  </a:schemeClr>
                </a:solidFill>
                <a:latin typeface="Century Gothic" pitchFamily="34" charset="0"/>
              </a:rPr>
              <a:t>Iwoye</a:t>
            </a:r>
            <a:r>
              <a:rPr lang="en-GB" sz="1100" b="1" dirty="0" smtClean="0">
                <a:solidFill>
                  <a:schemeClr val="accent2">
                    <a:lumMod val="75000"/>
                  </a:schemeClr>
                </a:solidFill>
                <a:latin typeface="Century Gothic" pitchFamily="34" charset="0"/>
              </a:rPr>
              <a:t>.</a:t>
            </a:r>
            <a:endParaRPr lang="en-GB" sz="1100" b="1" dirty="0">
              <a:solidFill>
                <a:schemeClr val="accent2">
                  <a:lumMod val="75000"/>
                </a:schemeClr>
              </a:solidFill>
              <a:latin typeface="Century Gothic" pitchFamily="34" charset="0"/>
            </a:endParaRPr>
          </a:p>
        </p:txBody>
      </p:sp>
      <p:sp>
        <p:nvSpPr>
          <p:cNvPr id="19" name="TextBox 18"/>
          <p:cNvSpPr txBox="1"/>
          <p:nvPr/>
        </p:nvSpPr>
        <p:spPr>
          <a:xfrm>
            <a:off x="1976625" y="6617684"/>
            <a:ext cx="4968552" cy="246221"/>
          </a:xfrm>
          <a:prstGeom prst="rect">
            <a:avLst/>
          </a:prstGeom>
          <a:noFill/>
        </p:spPr>
        <p:txBody>
          <a:bodyPr wrap="square" rtlCol="0">
            <a:spAutoFit/>
          </a:bodyPr>
          <a:lstStyle/>
          <a:p>
            <a:pPr algn="ctr"/>
            <a:r>
              <a:rPr lang="en-GB" sz="1000" b="1" dirty="0" smtClean="0">
                <a:solidFill>
                  <a:schemeClr val="accent2">
                    <a:lumMod val="75000"/>
                  </a:schemeClr>
                </a:solidFill>
                <a:latin typeface="Century Gothic" pitchFamily="34" charset="0"/>
              </a:rPr>
              <a:t>avjibowo@natreslwebinarapril2023</a:t>
            </a:r>
            <a:endParaRPr lang="en-GB" sz="1000" b="1" dirty="0">
              <a:solidFill>
                <a:schemeClr val="accent2">
                  <a:lumMod val="75000"/>
                </a:schemeClr>
              </a:solidFill>
              <a:latin typeface="Century Gothic" pitchFamily="34" charset="0"/>
            </a:endParaRPr>
          </a:p>
        </p:txBody>
      </p:sp>
    </p:spTree>
    <p:extLst>
      <p:ext uri="{BB962C8B-B14F-4D97-AF65-F5344CB8AC3E}">
        <p14:creationId xmlns:p14="http://schemas.microsoft.com/office/powerpoint/2010/main" val="2502274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9073008" cy="1264786"/>
          </a:xfrm>
        </p:spPr>
        <p:txBody>
          <a:bodyPr>
            <a:noAutofit/>
          </a:bodyPr>
          <a:lstStyle/>
          <a:p>
            <a:pPr marL="0" indent="0">
              <a:spcBef>
                <a:spcPts val="1200"/>
              </a:spcBef>
            </a:pPr>
            <a:r>
              <a:rPr lang="en-US" sz="2400" dirty="0">
                <a:cs typeface="Times New Roman" pitchFamily="18" charset="0"/>
              </a:rPr>
              <a:t>Skills development needed </a:t>
            </a:r>
            <a:r>
              <a:rPr lang="en-US" sz="2400" dirty="0" smtClean="0">
                <a:cs typeface="Times New Roman" pitchFamily="18" charset="0"/>
              </a:rPr>
              <a:t/>
            </a:r>
            <a:br>
              <a:rPr lang="en-US" sz="2400" dirty="0" smtClean="0">
                <a:cs typeface="Times New Roman" pitchFamily="18" charset="0"/>
              </a:rPr>
            </a:br>
            <a:r>
              <a:rPr lang="en-US" sz="2400" dirty="0" smtClean="0">
                <a:cs typeface="Times New Roman" pitchFamily="18" charset="0"/>
              </a:rPr>
              <a:t>by </a:t>
            </a:r>
            <a:r>
              <a:rPr lang="en-US" sz="2400" dirty="0">
                <a:cs typeface="Times New Roman" pitchFamily="18" charset="0"/>
              </a:rPr>
              <a:t>employers in the New Era to address graduate </a:t>
            </a:r>
            <a:r>
              <a:rPr lang="en-US" sz="2400" dirty="0" smtClean="0">
                <a:cs typeface="Times New Roman" pitchFamily="18" charset="0"/>
              </a:rPr>
              <a:t/>
            </a:r>
            <a:br>
              <a:rPr lang="en-US" sz="2400" dirty="0" smtClean="0">
                <a:cs typeface="Times New Roman" pitchFamily="18" charset="0"/>
              </a:rPr>
            </a:br>
            <a:r>
              <a:rPr lang="en-US" sz="2400" dirty="0" smtClean="0">
                <a:cs typeface="Times New Roman" pitchFamily="18" charset="0"/>
              </a:rPr>
              <a:t>unemployment.</a:t>
            </a:r>
            <a:endParaRPr lang="en-US" sz="24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467544" y="1628800"/>
            <a:ext cx="8496944" cy="5400600"/>
          </a:xfrm>
        </p:spPr>
        <p:txBody>
          <a:bodyPr>
            <a:noAutofit/>
          </a:bodyPr>
          <a:lstStyle/>
          <a:p>
            <a:pPr>
              <a:buFont typeface="Wingdings" pitchFamily="2" charset="2"/>
              <a:buChar char="q"/>
            </a:pPr>
            <a:r>
              <a:rPr lang="en-US" sz="2000" dirty="0" smtClean="0">
                <a:solidFill>
                  <a:schemeClr val="tx1"/>
                </a:solidFill>
                <a:cs typeface="Times New Roman" pitchFamily="18" charset="0"/>
              </a:rPr>
              <a:t>Analytical </a:t>
            </a:r>
            <a:r>
              <a:rPr lang="en-US" sz="2000" dirty="0">
                <a:solidFill>
                  <a:schemeClr val="tx1"/>
                </a:solidFill>
                <a:cs typeface="Times New Roman" pitchFamily="18" charset="0"/>
              </a:rPr>
              <a:t>thinking and innovation</a:t>
            </a:r>
          </a:p>
          <a:p>
            <a:pPr>
              <a:buFont typeface="Wingdings" pitchFamily="2" charset="2"/>
              <a:buChar char="q"/>
            </a:pPr>
            <a:r>
              <a:rPr lang="en-US" sz="2000" dirty="0">
                <a:solidFill>
                  <a:schemeClr val="tx1"/>
                </a:solidFill>
                <a:cs typeface="Times New Roman" pitchFamily="18" charset="0"/>
              </a:rPr>
              <a:t>Active learning and learning strategies </a:t>
            </a:r>
          </a:p>
          <a:p>
            <a:pPr>
              <a:buFont typeface="Wingdings" pitchFamily="2" charset="2"/>
              <a:buChar char="q"/>
            </a:pPr>
            <a:r>
              <a:rPr lang="en-US" sz="2000" dirty="0">
                <a:solidFill>
                  <a:schemeClr val="tx1"/>
                </a:solidFill>
                <a:cs typeface="Times New Roman" pitchFamily="18" charset="0"/>
              </a:rPr>
              <a:t>Creativity, originality and initiative</a:t>
            </a:r>
          </a:p>
          <a:p>
            <a:pPr>
              <a:buFont typeface="Wingdings" pitchFamily="2" charset="2"/>
              <a:buChar char="q"/>
            </a:pPr>
            <a:r>
              <a:rPr lang="en-US" sz="2000" dirty="0">
                <a:solidFill>
                  <a:schemeClr val="tx1"/>
                </a:solidFill>
                <a:cs typeface="Times New Roman" pitchFamily="18" charset="0"/>
              </a:rPr>
              <a:t>Technology design and programming</a:t>
            </a:r>
          </a:p>
          <a:p>
            <a:pPr>
              <a:buFont typeface="Wingdings" pitchFamily="2" charset="2"/>
              <a:buChar char="q"/>
            </a:pPr>
            <a:r>
              <a:rPr lang="en-US" sz="2000" dirty="0">
                <a:solidFill>
                  <a:schemeClr val="tx1"/>
                </a:solidFill>
                <a:cs typeface="Times New Roman" pitchFamily="18" charset="0"/>
              </a:rPr>
              <a:t>Critical thinking and analysis</a:t>
            </a:r>
          </a:p>
          <a:p>
            <a:pPr>
              <a:buFont typeface="Wingdings" pitchFamily="2" charset="2"/>
              <a:buChar char="q"/>
            </a:pPr>
            <a:r>
              <a:rPr lang="en-US" sz="2000" dirty="0">
                <a:solidFill>
                  <a:schemeClr val="tx1"/>
                </a:solidFill>
                <a:cs typeface="Times New Roman" pitchFamily="18" charset="0"/>
              </a:rPr>
              <a:t>Complex problem-solving</a:t>
            </a:r>
          </a:p>
          <a:p>
            <a:pPr>
              <a:buFont typeface="Wingdings" pitchFamily="2" charset="2"/>
              <a:buChar char="q"/>
            </a:pPr>
            <a:r>
              <a:rPr lang="en-US" sz="2000" dirty="0">
                <a:solidFill>
                  <a:schemeClr val="tx1"/>
                </a:solidFill>
                <a:cs typeface="Times New Roman" pitchFamily="18" charset="0"/>
              </a:rPr>
              <a:t>Leadership and social influence</a:t>
            </a:r>
          </a:p>
          <a:p>
            <a:pPr>
              <a:buFont typeface="Wingdings" pitchFamily="2" charset="2"/>
              <a:buChar char="q"/>
            </a:pPr>
            <a:r>
              <a:rPr lang="en-US" sz="2000" dirty="0">
                <a:solidFill>
                  <a:schemeClr val="tx1"/>
                </a:solidFill>
                <a:cs typeface="Times New Roman" pitchFamily="18" charset="0"/>
              </a:rPr>
              <a:t>Emotional Intelligence</a:t>
            </a:r>
          </a:p>
          <a:p>
            <a:pPr>
              <a:buFont typeface="Wingdings" pitchFamily="2" charset="2"/>
              <a:buChar char="q"/>
            </a:pPr>
            <a:r>
              <a:rPr lang="en-US" sz="2000" dirty="0">
                <a:solidFill>
                  <a:schemeClr val="tx1"/>
                </a:solidFill>
                <a:cs typeface="Times New Roman" pitchFamily="18" charset="0"/>
              </a:rPr>
              <a:t>Reasoning, problem-solving and ideation </a:t>
            </a:r>
          </a:p>
          <a:p>
            <a:pPr>
              <a:buFont typeface="Wingdings" pitchFamily="2" charset="2"/>
              <a:buChar char="q"/>
            </a:pPr>
            <a:r>
              <a:rPr lang="en-US" sz="2000" dirty="0">
                <a:solidFill>
                  <a:schemeClr val="tx1"/>
                </a:solidFill>
                <a:cs typeface="Times New Roman" pitchFamily="18" charset="0"/>
              </a:rPr>
              <a:t>System analysis</a:t>
            </a:r>
          </a:p>
          <a:p>
            <a:pPr marL="0" indent="0">
              <a:spcBef>
                <a:spcPts val="0"/>
              </a:spcBef>
              <a:spcAft>
                <a:spcPts val="1200"/>
              </a:spcAft>
              <a:buNone/>
            </a:pPr>
            <a:r>
              <a:rPr lang="en-US" sz="2000" dirty="0">
                <a:solidFill>
                  <a:schemeClr val="tx1"/>
                </a:solidFill>
                <a:cs typeface="Times New Roman" pitchFamily="18" charset="0"/>
              </a:rPr>
              <a:t>    </a:t>
            </a:r>
            <a:r>
              <a:rPr lang="en-US" sz="1400" dirty="0">
                <a:solidFill>
                  <a:schemeClr val="tx1"/>
                </a:solidFill>
                <a:cs typeface="Times New Roman" pitchFamily="18" charset="0"/>
              </a:rPr>
              <a:t>(</a:t>
            </a:r>
            <a:r>
              <a:rPr lang="en-US" sz="1400" dirty="0" err="1">
                <a:solidFill>
                  <a:schemeClr val="tx1"/>
                </a:solidFill>
                <a:cs typeface="Times New Roman" pitchFamily="18" charset="0"/>
              </a:rPr>
              <a:t>Akanimo</a:t>
            </a:r>
            <a:r>
              <a:rPr lang="en-US" sz="1400" dirty="0">
                <a:solidFill>
                  <a:schemeClr val="tx1"/>
                </a:solidFill>
                <a:cs typeface="Times New Roman" pitchFamily="18" charset="0"/>
              </a:rPr>
              <a:t>, Odon, 2020)</a:t>
            </a:r>
          </a:p>
          <a:p>
            <a:pPr marL="0" indent="0">
              <a:buNone/>
            </a:pPr>
            <a:r>
              <a:rPr lang="en-US" sz="2000" dirty="0">
                <a:solidFill>
                  <a:schemeClr val="tx1"/>
                </a:solidFill>
                <a:cs typeface="Times New Roman" pitchFamily="18" charset="0"/>
              </a:rPr>
              <a:t>Products of the Education must be empowered in these highlighted skills for them to fit into the highly global and competitive job market by the year 2022.</a:t>
            </a:r>
          </a:p>
        </p:txBody>
      </p:sp>
      <p:sp>
        <p:nvSpPr>
          <p:cNvPr id="3" name="Rectangle 2"/>
          <p:cNvSpPr/>
          <p:nvPr/>
        </p:nvSpPr>
        <p:spPr>
          <a:xfrm>
            <a:off x="2699792" y="1218238"/>
            <a:ext cx="1925527" cy="338554"/>
          </a:xfrm>
          <a:prstGeom prst="rect">
            <a:avLst/>
          </a:prstGeom>
        </p:spPr>
        <p:txBody>
          <a:bodyPr wrap="none">
            <a:spAutoFit/>
          </a:bodyPr>
          <a:lstStyle/>
          <a:p>
            <a:r>
              <a:rPr lang="en-US" sz="1600" dirty="0">
                <a:latin typeface="+mj-lt"/>
                <a:cs typeface="Times New Roman" pitchFamily="18" charset="0"/>
              </a:rPr>
              <a:t>2022 Skills outlook:</a:t>
            </a:r>
            <a:endParaRPr lang="en-US" sz="1600" dirty="0">
              <a:latin typeface="+mj-lt"/>
            </a:endParaRPr>
          </a:p>
        </p:txBody>
      </p:sp>
    </p:spTree>
    <p:extLst>
      <p:ext uri="{BB962C8B-B14F-4D97-AF65-F5344CB8AC3E}">
        <p14:creationId xmlns:p14="http://schemas.microsoft.com/office/powerpoint/2010/main" val="241707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Effect transition="in" filter="fade">
                                      <p:cBhvr>
                                        <p:cTn id="56" dur="1000"/>
                                        <p:tgtEl>
                                          <p:spTgt spid="7">
                                            <p:txEl>
                                              <p:pRg st="7" end="7"/>
                                            </p:txEl>
                                          </p:spTgt>
                                        </p:tgtEl>
                                      </p:cBhvr>
                                    </p:animEffect>
                                    <p:anim calcmode="lin" valueType="num">
                                      <p:cBhvr>
                                        <p:cTn id="57"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7">
                                            <p:txEl>
                                              <p:pRg st="8" end="8"/>
                                            </p:txEl>
                                          </p:spTgt>
                                        </p:tgtEl>
                                        <p:attrNameLst>
                                          <p:attrName>style.visibility</p:attrName>
                                        </p:attrNameLst>
                                      </p:cBhvr>
                                      <p:to>
                                        <p:strVal val="visible"/>
                                      </p:to>
                                    </p:set>
                                    <p:animEffect transition="in" filter="fade">
                                      <p:cBhvr>
                                        <p:cTn id="63" dur="1000"/>
                                        <p:tgtEl>
                                          <p:spTgt spid="7">
                                            <p:txEl>
                                              <p:pRg st="8" end="8"/>
                                            </p:txEl>
                                          </p:spTgt>
                                        </p:tgtEl>
                                      </p:cBhvr>
                                    </p:animEffect>
                                    <p:anim calcmode="lin" valueType="num">
                                      <p:cBhvr>
                                        <p:cTn id="64"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7">
                                            <p:txEl>
                                              <p:pRg st="9" end="9"/>
                                            </p:txEl>
                                          </p:spTgt>
                                        </p:tgtEl>
                                        <p:attrNameLst>
                                          <p:attrName>style.visibility</p:attrName>
                                        </p:attrNameLst>
                                      </p:cBhvr>
                                      <p:to>
                                        <p:strVal val="visible"/>
                                      </p:to>
                                    </p:set>
                                    <p:animEffect transition="in" filter="fade">
                                      <p:cBhvr>
                                        <p:cTn id="70" dur="1000"/>
                                        <p:tgtEl>
                                          <p:spTgt spid="7">
                                            <p:txEl>
                                              <p:pRg st="9" end="9"/>
                                            </p:txEl>
                                          </p:spTgt>
                                        </p:tgtEl>
                                      </p:cBhvr>
                                    </p:animEffect>
                                    <p:anim calcmode="lin" valueType="num">
                                      <p:cBhvr>
                                        <p:cTn id="71"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7">
                                            <p:txEl>
                                              <p:pRg st="10" end="10"/>
                                            </p:txEl>
                                          </p:spTgt>
                                        </p:tgtEl>
                                        <p:attrNameLst>
                                          <p:attrName>style.visibility</p:attrName>
                                        </p:attrNameLst>
                                      </p:cBhvr>
                                      <p:to>
                                        <p:strVal val="visible"/>
                                      </p:to>
                                    </p:set>
                                    <p:animEffect transition="in" filter="fade">
                                      <p:cBhvr>
                                        <p:cTn id="77" dur="1000"/>
                                        <p:tgtEl>
                                          <p:spTgt spid="7">
                                            <p:txEl>
                                              <p:pRg st="10" end="10"/>
                                            </p:txEl>
                                          </p:spTgt>
                                        </p:tgtEl>
                                      </p:cBhvr>
                                    </p:animEffect>
                                    <p:anim calcmode="lin" valueType="num">
                                      <p:cBhvr>
                                        <p:cTn id="78"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7">
                                            <p:txEl>
                                              <p:pRg st="11" end="11"/>
                                            </p:txEl>
                                          </p:spTgt>
                                        </p:tgtEl>
                                        <p:attrNameLst>
                                          <p:attrName>style.visibility</p:attrName>
                                        </p:attrNameLst>
                                      </p:cBhvr>
                                      <p:to>
                                        <p:strVal val="visible"/>
                                      </p:to>
                                    </p:set>
                                    <p:animEffect transition="in" filter="fade">
                                      <p:cBhvr>
                                        <p:cTn id="84" dur="1000"/>
                                        <p:tgtEl>
                                          <p:spTgt spid="7">
                                            <p:txEl>
                                              <p:pRg st="11" end="11"/>
                                            </p:txEl>
                                          </p:spTgt>
                                        </p:tgtEl>
                                      </p:cBhvr>
                                    </p:animEffect>
                                    <p:anim calcmode="lin" valueType="num">
                                      <p:cBhvr>
                                        <p:cTn id="85" dur="1000" fill="hold"/>
                                        <p:tgtEl>
                                          <p:spTgt spid="7">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7">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920880" cy="1264786"/>
          </a:xfrm>
        </p:spPr>
        <p:txBody>
          <a:bodyPr>
            <a:noAutofit/>
          </a:bodyPr>
          <a:lstStyle/>
          <a:p>
            <a:pPr marL="0" indent="0">
              <a:spcBef>
                <a:spcPts val="0"/>
              </a:spcBef>
              <a:spcAft>
                <a:spcPts val="1200"/>
              </a:spcAft>
            </a:pPr>
            <a:r>
              <a:rPr lang="en-US" sz="2400" dirty="0">
                <a:cs typeface="Times New Roman" pitchFamily="18" charset="0"/>
              </a:rPr>
              <a:t>Implications for English </a:t>
            </a:r>
            <a:r>
              <a:rPr lang="en-US" sz="2400" dirty="0" smtClean="0">
                <a:cs typeface="Times New Roman" pitchFamily="18" charset="0"/>
              </a:rPr>
              <a:t/>
            </a:r>
            <a:br>
              <a:rPr lang="en-US" sz="2400" dirty="0" smtClean="0">
                <a:cs typeface="Times New Roman" pitchFamily="18" charset="0"/>
              </a:rPr>
            </a:br>
            <a:r>
              <a:rPr lang="en-US" sz="2400" dirty="0" smtClean="0">
                <a:cs typeface="Times New Roman" pitchFamily="18" charset="0"/>
              </a:rPr>
              <a:t>Language </a:t>
            </a:r>
            <a:r>
              <a:rPr lang="en-US" sz="2400" dirty="0">
                <a:cs typeface="Times New Roman" pitchFamily="18" charset="0"/>
              </a:rPr>
              <a:t>Teaching (ELT) in the post Covid-19 Nigerian Schools/Relevance of Lateral Thinking Approach.</a:t>
            </a: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107504" y="1484784"/>
            <a:ext cx="8496944" cy="5400600"/>
          </a:xfrm>
        </p:spPr>
        <p:txBody>
          <a:bodyPr>
            <a:noAutofit/>
          </a:bodyPr>
          <a:lstStyle/>
          <a:p>
            <a:pPr lvl="1">
              <a:spcBef>
                <a:spcPts val="0"/>
              </a:spcBef>
              <a:spcAft>
                <a:spcPts val="1200"/>
              </a:spcAft>
              <a:buFont typeface="Wingdings" pitchFamily="2" charset="2"/>
              <a:buChar char="q"/>
            </a:pPr>
            <a:r>
              <a:rPr lang="en-US" sz="2400" dirty="0">
                <a:solidFill>
                  <a:schemeClr val="tx1"/>
                </a:solidFill>
                <a:cs typeface="Times New Roman" pitchFamily="18" charset="0"/>
              </a:rPr>
              <a:t>The approach is applicable to teaching all school subjects, and life generally.</a:t>
            </a:r>
          </a:p>
          <a:p>
            <a:pPr lvl="1">
              <a:spcBef>
                <a:spcPts val="0"/>
              </a:spcBef>
              <a:spcAft>
                <a:spcPts val="1200"/>
              </a:spcAft>
              <a:buFont typeface="Wingdings" pitchFamily="2" charset="2"/>
              <a:buChar char="q"/>
            </a:pPr>
            <a:r>
              <a:rPr lang="en-US" sz="2400" dirty="0">
                <a:solidFill>
                  <a:schemeClr val="tx1"/>
                </a:solidFill>
                <a:cs typeface="Times New Roman" pitchFamily="18" charset="0"/>
              </a:rPr>
              <a:t>English being a second/target language in Nigeria is both a subject and language of instruction in schools. It is the language of Commerce, Economy, official activities, Politics, Law and Education itself. It is the language of utility. It is a tool. There is hardly any interaction among the Nigerian people that will not involve the use of the language </a:t>
            </a:r>
            <a:r>
              <a:rPr lang="en-US" sz="2400" dirty="0" smtClean="0">
                <a:solidFill>
                  <a:schemeClr val="tx1"/>
                </a:solidFill>
                <a:cs typeface="Times New Roman" pitchFamily="18" charset="0"/>
              </a:rPr>
              <a:t>in one form or the other, at </a:t>
            </a:r>
            <a:r>
              <a:rPr lang="en-US" sz="2400" dirty="0">
                <a:solidFill>
                  <a:schemeClr val="tx1"/>
                </a:solidFill>
                <a:cs typeface="Times New Roman" pitchFamily="18" charset="0"/>
              </a:rPr>
              <a:t>some level. </a:t>
            </a:r>
          </a:p>
          <a:p>
            <a:pPr lvl="1">
              <a:buFont typeface="Wingdings" pitchFamily="2" charset="2"/>
              <a:buChar char="q"/>
            </a:pPr>
            <a:r>
              <a:rPr lang="en-US" sz="2400" dirty="0">
                <a:solidFill>
                  <a:schemeClr val="tx1"/>
                </a:solidFill>
                <a:cs typeface="Times New Roman" pitchFamily="18" charset="0"/>
              </a:rPr>
              <a:t>Under Lateral Thinking Approach, the ESL Teaching will </a:t>
            </a:r>
            <a:r>
              <a:rPr lang="en-US" sz="2400" dirty="0" smtClean="0">
                <a:solidFill>
                  <a:schemeClr val="tx1"/>
                </a:solidFill>
                <a:cs typeface="Times New Roman" pitchFamily="18" charset="0"/>
              </a:rPr>
              <a:t>involve, for example;</a:t>
            </a:r>
            <a:endParaRPr lang="en-US" sz="2400" dirty="0">
              <a:solidFill>
                <a:schemeClr val="tx1"/>
              </a:solidFill>
              <a:cs typeface="Times New Roman" pitchFamily="18" charset="0"/>
            </a:endParaRPr>
          </a:p>
          <a:p>
            <a:pPr lvl="2">
              <a:buFont typeface="Wingdings" pitchFamily="2" charset="2"/>
              <a:buChar char="§"/>
            </a:pPr>
            <a:r>
              <a:rPr lang="en-US" sz="2400" dirty="0">
                <a:solidFill>
                  <a:schemeClr val="tx1"/>
                </a:solidFill>
                <a:cs typeface="Times New Roman" pitchFamily="18" charset="0"/>
              </a:rPr>
              <a:t>Teaching the four skills in different ways </a:t>
            </a:r>
          </a:p>
        </p:txBody>
      </p:sp>
    </p:spTree>
    <p:extLst>
      <p:ext uri="{BB962C8B-B14F-4D97-AF65-F5344CB8AC3E}">
        <p14:creationId xmlns:p14="http://schemas.microsoft.com/office/powerpoint/2010/main" val="4273490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179512" y="836712"/>
            <a:ext cx="8064896" cy="5400600"/>
          </a:xfrm>
        </p:spPr>
        <p:txBody>
          <a:bodyPr>
            <a:noAutofit/>
          </a:bodyPr>
          <a:lstStyle/>
          <a:p>
            <a:pPr lvl="1">
              <a:spcBef>
                <a:spcPts val="0"/>
              </a:spcBef>
              <a:spcAft>
                <a:spcPts val="1200"/>
              </a:spcAft>
              <a:buFont typeface="Wingdings" pitchFamily="2" charset="2"/>
              <a:buChar char="q"/>
            </a:pPr>
            <a:r>
              <a:rPr lang="en-US" sz="2400" b="1" dirty="0">
                <a:solidFill>
                  <a:srgbClr val="993300"/>
                </a:solidFill>
                <a:cs typeface="Times New Roman" pitchFamily="18" charset="0"/>
              </a:rPr>
              <a:t>Listening-</a:t>
            </a:r>
            <a:r>
              <a:rPr lang="en-US" sz="2400" dirty="0">
                <a:solidFill>
                  <a:schemeClr val="tx1"/>
                </a:solidFill>
                <a:cs typeface="Times New Roman" pitchFamily="18" charset="0"/>
              </a:rPr>
              <a:t> extensive exposure to pronunciation gadgets, audio and video recording, practical activities to prepare learners for effective global interactions and literacy.</a:t>
            </a:r>
          </a:p>
          <a:p>
            <a:pPr lvl="1">
              <a:spcBef>
                <a:spcPts val="0"/>
              </a:spcBef>
              <a:spcAft>
                <a:spcPts val="1200"/>
              </a:spcAft>
              <a:buFont typeface="Wingdings" pitchFamily="2" charset="2"/>
              <a:buChar char="q"/>
            </a:pPr>
            <a:r>
              <a:rPr lang="en-US" sz="2400" b="1" dirty="0">
                <a:solidFill>
                  <a:srgbClr val="993300"/>
                </a:solidFill>
                <a:cs typeface="Times New Roman" pitchFamily="18" charset="0"/>
              </a:rPr>
              <a:t>Speaking skill-</a:t>
            </a:r>
            <a:r>
              <a:rPr lang="en-US" sz="2400" dirty="0">
                <a:solidFill>
                  <a:schemeClr val="tx1"/>
                </a:solidFill>
                <a:cs typeface="Times New Roman" pitchFamily="18" charset="0"/>
              </a:rPr>
              <a:t> through actual speaking, discussion, debates                                         </a:t>
            </a:r>
          </a:p>
          <a:p>
            <a:pPr lvl="1">
              <a:spcBef>
                <a:spcPts val="0"/>
              </a:spcBef>
              <a:buFont typeface="Wingdings" pitchFamily="2" charset="2"/>
              <a:buChar char="q"/>
            </a:pPr>
            <a:r>
              <a:rPr lang="en-US" sz="2400" b="1" dirty="0">
                <a:solidFill>
                  <a:srgbClr val="993300"/>
                </a:solidFill>
                <a:cs typeface="Times New Roman" pitchFamily="18" charset="0"/>
              </a:rPr>
              <a:t>Reading-</a:t>
            </a:r>
            <a:r>
              <a:rPr lang="en-US" sz="2400" dirty="0">
                <a:solidFill>
                  <a:schemeClr val="tx1"/>
                </a:solidFill>
                <a:cs typeface="Times New Roman" pitchFamily="18" charset="0"/>
              </a:rPr>
              <a:t> through reasoning, dialogue, conversation, critical analysis of reading materials, creativity in proffering solutions to problems different from the conventional </a:t>
            </a:r>
            <a:r>
              <a:rPr lang="en-US" sz="2400" dirty="0" smtClean="0">
                <a:solidFill>
                  <a:schemeClr val="tx1"/>
                </a:solidFill>
                <a:cs typeface="Times New Roman" pitchFamily="18" charset="0"/>
              </a:rPr>
              <a:t>ways. Decision-making</a:t>
            </a:r>
            <a:r>
              <a:rPr lang="en-US" sz="2400" dirty="0">
                <a:solidFill>
                  <a:schemeClr val="tx1"/>
                </a:solidFill>
                <a:cs typeface="Times New Roman" pitchFamily="18" charset="0"/>
              </a:rPr>
              <a:t>, suggestions</a:t>
            </a:r>
          </a:p>
          <a:p>
            <a:pPr lvl="1">
              <a:buFont typeface="Wingdings" pitchFamily="2" charset="2"/>
              <a:buChar char="q"/>
            </a:pPr>
            <a:r>
              <a:rPr lang="en-US" sz="2400" b="1" dirty="0">
                <a:solidFill>
                  <a:srgbClr val="993300"/>
                </a:solidFill>
                <a:cs typeface="Times New Roman" pitchFamily="18" charset="0"/>
              </a:rPr>
              <a:t>Writing skill-</a:t>
            </a:r>
            <a:r>
              <a:rPr lang="en-US" sz="2400" dirty="0">
                <a:solidFill>
                  <a:schemeClr val="tx1"/>
                </a:solidFill>
                <a:cs typeface="Times New Roman" pitchFamily="18" charset="0"/>
              </a:rPr>
              <a:t> through creativity, </a:t>
            </a:r>
            <a:r>
              <a:rPr lang="en-US" sz="2400" dirty="0" err="1">
                <a:solidFill>
                  <a:schemeClr val="tx1"/>
                </a:solidFill>
                <a:cs typeface="Times New Roman" pitchFamily="18" charset="0"/>
              </a:rPr>
              <a:t>summarising</a:t>
            </a:r>
            <a:r>
              <a:rPr lang="en-US" sz="2400" dirty="0">
                <a:solidFill>
                  <a:schemeClr val="tx1"/>
                </a:solidFill>
                <a:cs typeface="Times New Roman" pitchFamily="18" charset="0"/>
              </a:rPr>
              <a:t> texts, decoding the words, comprehending the meaning, reading between the lines. etc.</a:t>
            </a:r>
          </a:p>
        </p:txBody>
      </p:sp>
    </p:spTree>
    <p:extLst>
      <p:ext uri="{BB962C8B-B14F-4D97-AF65-F5344CB8AC3E}">
        <p14:creationId xmlns:p14="http://schemas.microsoft.com/office/powerpoint/2010/main" val="469839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1512168" cy="432048"/>
          </a:xfrm>
        </p:spPr>
        <p:txBody>
          <a:bodyPr>
            <a:noAutofit/>
          </a:bodyPr>
          <a:lstStyle/>
          <a:p>
            <a:pPr marL="0" indent="0">
              <a:spcBef>
                <a:spcPts val="0"/>
              </a:spcBef>
              <a:spcAft>
                <a:spcPts val="1200"/>
              </a:spcAft>
            </a:pPr>
            <a:r>
              <a:rPr lang="en-US" sz="2800" dirty="0" smtClean="0">
                <a:cs typeface="Times New Roman" pitchFamily="18" charset="0"/>
              </a:rPr>
              <a:t>Practice:</a:t>
            </a:r>
            <a:endParaRPr lang="en-US" sz="28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539552" y="836712"/>
            <a:ext cx="7704856" cy="5722748"/>
          </a:xfrm>
        </p:spPr>
        <p:txBody>
          <a:bodyPr>
            <a:noAutofit/>
          </a:bodyPr>
          <a:lstStyle/>
          <a:p>
            <a:pPr marL="582930" indent="-514350">
              <a:buFont typeface="+mj-lt"/>
              <a:buAutoNum type="arabicParenR"/>
            </a:pPr>
            <a:r>
              <a:rPr lang="en-US" dirty="0">
                <a:solidFill>
                  <a:schemeClr val="tx1"/>
                </a:solidFill>
                <a:cs typeface="Times New Roman" pitchFamily="18" charset="0"/>
              </a:rPr>
              <a:t>In teaching Writing as a skill, </a:t>
            </a:r>
            <a:r>
              <a:rPr lang="en-US" dirty="0" smtClean="0">
                <a:solidFill>
                  <a:schemeClr val="tx1"/>
                </a:solidFill>
                <a:cs typeface="Times New Roman" pitchFamily="18" charset="0"/>
              </a:rPr>
              <a:t>e.g</a:t>
            </a:r>
            <a:r>
              <a:rPr lang="en-US" dirty="0">
                <a:solidFill>
                  <a:schemeClr val="tx1"/>
                </a:solidFill>
                <a:cs typeface="Times New Roman" pitchFamily="18" charset="0"/>
              </a:rPr>
              <a:t>. ‘‘The evil of Rape in the society</a:t>
            </a:r>
            <a:r>
              <a:rPr lang="en-US" dirty="0" smtClean="0">
                <a:solidFill>
                  <a:schemeClr val="tx1"/>
                </a:solidFill>
                <a:cs typeface="Times New Roman" pitchFamily="18" charset="0"/>
              </a:rPr>
              <a:t>’’- the </a:t>
            </a:r>
            <a:r>
              <a:rPr lang="en-US" dirty="0">
                <a:solidFill>
                  <a:schemeClr val="tx1"/>
                </a:solidFill>
                <a:cs typeface="Times New Roman" pitchFamily="18" charset="0"/>
              </a:rPr>
              <a:t>Lateral Thinking way, can involve:</a:t>
            </a:r>
          </a:p>
          <a:p>
            <a:pPr marL="1028700" lvl="1" indent="-571500">
              <a:spcBef>
                <a:spcPts val="0"/>
              </a:spcBef>
              <a:spcAft>
                <a:spcPts val="1200"/>
              </a:spcAft>
              <a:buFont typeface="+mj-lt"/>
              <a:buAutoNum type="romanLcPeriod"/>
            </a:pPr>
            <a:r>
              <a:rPr lang="en-US" sz="2400" dirty="0">
                <a:solidFill>
                  <a:schemeClr val="tx1"/>
                </a:solidFill>
                <a:cs typeface="Times New Roman" pitchFamily="18" charset="0"/>
              </a:rPr>
              <a:t>Rearrangement of the classroom in a semi-circle way, family-meeting-like such that the teacher will play the role of a parent/mentor.</a:t>
            </a:r>
          </a:p>
          <a:p>
            <a:pPr marL="1028700" lvl="1" indent="-571500">
              <a:spcBef>
                <a:spcPts val="0"/>
              </a:spcBef>
              <a:spcAft>
                <a:spcPts val="1200"/>
              </a:spcAft>
              <a:buFont typeface="+mj-lt"/>
              <a:buAutoNum type="romanLcPeriod"/>
            </a:pPr>
            <a:r>
              <a:rPr lang="en-US" sz="2400" dirty="0">
                <a:solidFill>
                  <a:schemeClr val="tx1"/>
                </a:solidFill>
                <a:cs typeface="Times New Roman" pitchFamily="18" charset="0"/>
              </a:rPr>
              <a:t>Providing each student with plain sheet of paper on which to write their thoughts, reactions, possibly their experiences either directly or indirectly, suggestions for curtailing the evil in the society.</a:t>
            </a:r>
          </a:p>
          <a:p>
            <a:pPr marL="0" indent="0">
              <a:buNone/>
            </a:pPr>
            <a:r>
              <a:rPr lang="en-US" dirty="0">
                <a:solidFill>
                  <a:schemeClr val="tx1"/>
                </a:solidFill>
                <a:cs typeface="Times New Roman" pitchFamily="18" charset="0"/>
              </a:rPr>
              <a:t>Results /outcomes of the student’s responses can reveal a lot of hidden pains, sufferings, hatred which they or others might be </a:t>
            </a:r>
            <a:r>
              <a:rPr lang="en-US" dirty="0" err="1">
                <a:solidFill>
                  <a:schemeClr val="tx1"/>
                </a:solidFill>
                <a:cs typeface="Times New Roman" pitchFamily="18" charset="0"/>
              </a:rPr>
              <a:t>habouring</a:t>
            </a:r>
            <a:r>
              <a:rPr lang="en-US" dirty="0">
                <a:solidFill>
                  <a:schemeClr val="tx1"/>
                </a:solidFill>
                <a:cs typeface="Times New Roman" pitchFamily="18" charset="0"/>
              </a:rPr>
              <a:t> thereby giving the teacher/mentor an insight into the area to call for help from the appropriate authorities.</a:t>
            </a:r>
          </a:p>
        </p:txBody>
      </p:sp>
    </p:spTree>
    <p:extLst>
      <p:ext uri="{BB962C8B-B14F-4D97-AF65-F5344CB8AC3E}">
        <p14:creationId xmlns:p14="http://schemas.microsoft.com/office/powerpoint/2010/main" val="1777862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1512168" cy="432048"/>
          </a:xfrm>
        </p:spPr>
        <p:txBody>
          <a:bodyPr>
            <a:noAutofit/>
          </a:bodyPr>
          <a:lstStyle/>
          <a:p>
            <a:pPr marL="0" indent="0">
              <a:spcBef>
                <a:spcPts val="0"/>
              </a:spcBef>
              <a:spcAft>
                <a:spcPts val="1200"/>
              </a:spcAft>
            </a:pPr>
            <a:r>
              <a:rPr lang="en-US" sz="2800" dirty="0" smtClean="0">
                <a:cs typeface="Times New Roman" pitchFamily="18" charset="0"/>
              </a:rPr>
              <a:t>Practice:</a:t>
            </a:r>
            <a:endParaRPr lang="en-US" sz="28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323528" y="980728"/>
            <a:ext cx="7416824" cy="5256584"/>
          </a:xfrm>
        </p:spPr>
        <p:txBody>
          <a:bodyPr>
            <a:noAutofit/>
          </a:bodyPr>
          <a:lstStyle/>
          <a:p>
            <a:pPr marL="788670" lvl="1" indent="-514350">
              <a:buFont typeface="+mj-lt"/>
              <a:buAutoNum type="arabicParenR" startAt="2"/>
            </a:pPr>
            <a:r>
              <a:rPr lang="en-US" sz="2400" dirty="0">
                <a:solidFill>
                  <a:schemeClr val="tx1"/>
                </a:solidFill>
                <a:cs typeface="Times New Roman" pitchFamily="18" charset="0"/>
              </a:rPr>
              <a:t>Giving Learners tasks </a:t>
            </a:r>
            <a:r>
              <a:rPr lang="en-US" sz="2400" dirty="0" smtClean="0">
                <a:solidFill>
                  <a:schemeClr val="tx1"/>
                </a:solidFill>
                <a:cs typeface="Times New Roman" pitchFamily="18" charset="0"/>
              </a:rPr>
              <a:t>e.g. </a:t>
            </a:r>
            <a:r>
              <a:rPr lang="en-US" sz="2400" dirty="0">
                <a:solidFill>
                  <a:schemeClr val="tx1"/>
                </a:solidFill>
                <a:cs typeface="Times New Roman" pitchFamily="18" charset="0"/>
              </a:rPr>
              <a:t>c</a:t>
            </a:r>
            <a:r>
              <a:rPr lang="en-US" sz="2400" dirty="0" smtClean="0">
                <a:solidFill>
                  <a:schemeClr val="tx1"/>
                </a:solidFill>
                <a:cs typeface="Times New Roman" pitchFamily="18" charset="0"/>
              </a:rPr>
              <a:t>onsidering </a:t>
            </a:r>
            <a:r>
              <a:rPr lang="en-US" sz="2400" dirty="0">
                <a:solidFill>
                  <a:schemeClr val="tx1"/>
                </a:solidFill>
                <a:cs typeface="Times New Roman" pitchFamily="18" charset="0"/>
              </a:rPr>
              <a:t>consequences- make a list of the consequences of:</a:t>
            </a:r>
          </a:p>
          <a:p>
            <a:pPr marL="1520190" lvl="3" indent="-514350">
              <a:spcBef>
                <a:spcPts val="0"/>
              </a:spcBef>
              <a:spcAft>
                <a:spcPts val="1200"/>
              </a:spcAft>
              <a:buFont typeface="+mj-lt"/>
              <a:buAutoNum type="alphaLcParenR"/>
            </a:pPr>
            <a:r>
              <a:rPr lang="en-US" sz="2400" dirty="0">
                <a:solidFill>
                  <a:schemeClr val="tx1"/>
                </a:solidFill>
                <a:cs typeface="Times New Roman" pitchFamily="18" charset="0"/>
              </a:rPr>
              <a:t>The </a:t>
            </a:r>
            <a:r>
              <a:rPr lang="en-US" sz="2400" dirty="0" smtClean="0">
                <a:solidFill>
                  <a:schemeClr val="tx1"/>
                </a:solidFill>
                <a:cs typeface="Times New Roman" pitchFamily="18" charset="0"/>
              </a:rPr>
              <a:t>invention </a:t>
            </a:r>
            <a:r>
              <a:rPr lang="en-US" sz="2400" dirty="0">
                <a:solidFill>
                  <a:schemeClr val="tx1"/>
                </a:solidFill>
                <a:cs typeface="Times New Roman" pitchFamily="18" charset="0"/>
              </a:rPr>
              <a:t>of computers</a:t>
            </a:r>
          </a:p>
          <a:p>
            <a:pPr marL="1520190" lvl="3" indent="-514350">
              <a:spcBef>
                <a:spcPts val="0"/>
              </a:spcBef>
              <a:spcAft>
                <a:spcPts val="1200"/>
              </a:spcAft>
              <a:buFont typeface="+mj-lt"/>
              <a:buAutoNum type="alphaLcParenR"/>
            </a:pPr>
            <a:r>
              <a:rPr lang="en-US" sz="2400" dirty="0">
                <a:solidFill>
                  <a:schemeClr val="tx1"/>
                </a:solidFill>
                <a:cs typeface="Times New Roman" pitchFamily="18" charset="0"/>
              </a:rPr>
              <a:t>What if Nigeria runs out of crude oil production ?</a:t>
            </a:r>
          </a:p>
          <a:p>
            <a:pPr marL="1520190" lvl="3" indent="-514350">
              <a:spcBef>
                <a:spcPts val="0"/>
              </a:spcBef>
              <a:spcAft>
                <a:spcPts val="1200"/>
              </a:spcAft>
              <a:buFont typeface="+mj-lt"/>
              <a:buAutoNum type="alphaLcParenR"/>
            </a:pPr>
            <a:r>
              <a:rPr lang="en-US" sz="2400" dirty="0">
                <a:solidFill>
                  <a:schemeClr val="tx1"/>
                </a:solidFill>
                <a:cs typeface="Times New Roman" pitchFamily="18" charset="0"/>
              </a:rPr>
              <a:t>What happens when we spread false information about people, events or government ?</a:t>
            </a:r>
          </a:p>
          <a:p>
            <a:pPr marL="1520190" lvl="3" indent="-514350">
              <a:buFont typeface="+mj-lt"/>
              <a:buAutoNum type="alphaLcParenR"/>
            </a:pPr>
            <a:r>
              <a:rPr lang="en-US" sz="2400" dirty="0">
                <a:solidFill>
                  <a:schemeClr val="tx1"/>
                </a:solidFill>
                <a:cs typeface="Times New Roman" pitchFamily="18" charset="0"/>
              </a:rPr>
              <a:t>Draw, </a:t>
            </a:r>
            <a:r>
              <a:rPr lang="en-US" sz="2400" dirty="0" err="1">
                <a:solidFill>
                  <a:schemeClr val="tx1"/>
                </a:solidFill>
                <a:cs typeface="Times New Roman" pitchFamily="18" charset="0"/>
              </a:rPr>
              <a:t>analyse</a:t>
            </a:r>
            <a:r>
              <a:rPr lang="en-US" sz="2400" dirty="0">
                <a:solidFill>
                  <a:schemeClr val="tx1"/>
                </a:solidFill>
                <a:cs typeface="Times New Roman" pitchFamily="18" charset="0"/>
              </a:rPr>
              <a:t> (discuss) the map of Nigeria.</a:t>
            </a:r>
          </a:p>
          <a:p>
            <a:pPr marL="365760" lvl="1" indent="0">
              <a:buNone/>
            </a:pPr>
            <a:r>
              <a:rPr lang="en-US" sz="2400" dirty="0" smtClean="0">
                <a:solidFill>
                  <a:schemeClr val="tx1"/>
                </a:solidFill>
                <a:cs typeface="Times New Roman" pitchFamily="18" charset="0"/>
              </a:rPr>
              <a:t>Write </a:t>
            </a:r>
            <a:r>
              <a:rPr lang="en-US" sz="2400" dirty="0">
                <a:solidFill>
                  <a:schemeClr val="tx1"/>
                </a:solidFill>
                <a:cs typeface="Times New Roman" pitchFamily="18" charset="0"/>
              </a:rPr>
              <a:t>out the national </a:t>
            </a:r>
            <a:r>
              <a:rPr lang="en-US" sz="2400" dirty="0" smtClean="0">
                <a:solidFill>
                  <a:schemeClr val="tx1"/>
                </a:solidFill>
                <a:cs typeface="Times New Roman" pitchFamily="18" charset="0"/>
              </a:rPr>
              <a:t>Anthem </a:t>
            </a:r>
            <a:r>
              <a:rPr lang="en-US" sz="2400" dirty="0">
                <a:solidFill>
                  <a:schemeClr val="tx1"/>
                </a:solidFill>
                <a:cs typeface="Times New Roman" pitchFamily="18" charset="0"/>
              </a:rPr>
              <a:t>&amp; pledge </a:t>
            </a:r>
            <a:r>
              <a:rPr lang="en-US" sz="2400" dirty="0" smtClean="0">
                <a:solidFill>
                  <a:schemeClr val="tx1"/>
                </a:solidFill>
                <a:cs typeface="Times New Roman" pitchFamily="18" charset="0"/>
              </a:rPr>
              <a:t>and identify </a:t>
            </a:r>
            <a:r>
              <a:rPr lang="en-US" sz="2400" dirty="0">
                <a:solidFill>
                  <a:schemeClr val="tx1"/>
                </a:solidFill>
                <a:cs typeface="Times New Roman" pitchFamily="18" charset="0"/>
              </a:rPr>
              <a:t>the values in them.</a:t>
            </a:r>
          </a:p>
        </p:txBody>
      </p:sp>
    </p:spTree>
    <p:extLst>
      <p:ext uri="{BB962C8B-B14F-4D97-AF65-F5344CB8AC3E}">
        <p14:creationId xmlns:p14="http://schemas.microsoft.com/office/powerpoint/2010/main" val="308103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251520" y="802596"/>
            <a:ext cx="8424936" cy="5756864"/>
          </a:xfrm>
        </p:spPr>
        <p:txBody>
          <a:bodyPr>
            <a:noAutofit/>
          </a:bodyPr>
          <a:lstStyle/>
          <a:p>
            <a:pPr marL="274320" lvl="1" indent="0">
              <a:buNone/>
            </a:pPr>
            <a:r>
              <a:rPr lang="en-US" sz="2400" dirty="0" smtClean="0">
                <a:solidFill>
                  <a:schemeClr val="tx1"/>
                </a:solidFill>
                <a:cs typeface="Times New Roman" pitchFamily="18" charset="0"/>
              </a:rPr>
              <a:t>Teacher is still at work in all of these tasks, the ELT aiming at the development of the whole language concepts, the utility aspect, rather than merely learning of language rules and forms.</a:t>
            </a:r>
          </a:p>
          <a:p>
            <a:pPr marL="274320" lvl="1" indent="0">
              <a:buNone/>
            </a:pPr>
            <a:endParaRPr lang="en-GB" sz="2400" dirty="0">
              <a:solidFill>
                <a:schemeClr val="tx1"/>
              </a:solidFill>
              <a:cs typeface="Times New Roman" pitchFamily="18" charset="0"/>
            </a:endParaRPr>
          </a:p>
          <a:p>
            <a:pPr marL="274320" lvl="1" indent="0">
              <a:buNone/>
            </a:pPr>
            <a:r>
              <a:rPr lang="en-GB" sz="2400" dirty="0">
                <a:solidFill>
                  <a:schemeClr val="tx1"/>
                </a:solidFill>
                <a:cs typeface="Times New Roman" pitchFamily="18" charset="0"/>
              </a:rPr>
              <a:t>Learning from the 2020 Covid-19 Pandemic really calls for he need to revolutionise Nigeria’s Education System and the ELT which is the core of communication, Teaching and Learning. </a:t>
            </a:r>
            <a:r>
              <a:rPr lang="en-GB" sz="2400" dirty="0" smtClean="0">
                <a:solidFill>
                  <a:schemeClr val="tx1"/>
                </a:solidFill>
                <a:cs typeface="Times New Roman" pitchFamily="18" charset="0"/>
              </a:rPr>
              <a:t>We</a:t>
            </a:r>
            <a:r>
              <a:rPr lang="en-GB" sz="2400" dirty="0">
                <a:solidFill>
                  <a:schemeClr val="tx1"/>
                </a:solidFill>
                <a:cs typeface="Times New Roman" pitchFamily="18" charset="0"/>
              </a:rPr>
              <a:t>: Teachers, Language Education Practitioners </a:t>
            </a:r>
            <a:r>
              <a:rPr lang="en-GB" sz="2400" dirty="0" smtClean="0">
                <a:solidFill>
                  <a:schemeClr val="tx1"/>
                </a:solidFill>
                <a:cs typeface="Times New Roman" pitchFamily="18" charset="0"/>
              </a:rPr>
              <a:t>have to </a:t>
            </a:r>
            <a:r>
              <a:rPr lang="en-GB" sz="2400" dirty="0">
                <a:solidFill>
                  <a:schemeClr val="tx1"/>
                </a:solidFill>
                <a:cs typeface="Times New Roman" pitchFamily="18" charset="0"/>
              </a:rPr>
              <a:t>do a serious business with Rethinking the Teaching of English Language in our Schools, to deliberate through theoretical and empirical research findings and to come up with practicable </a:t>
            </a:r>
            <a:r>
              <a:rPr lang="en-GB" sz="2400" dirty="0" smtClean="0">
                <a:solidFill>
                  <a:schemeClr val="tx1"/>
                </a:solidFill>
                <a:cs typeface="Times New Roman" pitchFamily="18" charset="0"/>
              </a:rPr>
              <a:t>strategies</a:t>
            </a:r>
            <a:r>
              <a:rPr lang="en-GB" sz="2400" dirty="0">
                <a:solidFill>
                  <a:schemeClr val="tx1"/>
                </a:solidFill>
                <a:cs typeface="Times New Roman" pitchFamily="18" charset="0"/>
              </a:rPr>
              <a:t>, methods and techniques of </a:t>
            </a:r>
            <a:r>
              <a:rPr lang="en-GB" sz="2400" dirty="0" smtClean="0">
                <a:solidFill>
                  <a:schemeClr val="tx1"/>
                </a:solidFill>
                <a:cs typeface="Times New Roman" pitchFamily="18" charset="0"/>
              </a:rPr>
              <a:t>injecting </a:t>
            </a:r>
            <a:r>
              <a:rPr lang="en-GB" sz="2400" dirty="0">
                <a:solidFill>
                  <a:schemeClr val="tx1"/>
                </a:solidFill>
                <a:cs typeface="Times New Roman" pitchFamily="18" charset="0"/>
              </a:rPr>
              <a:t>visible transformation into the ELT classrooms, beyond paper publication in relevant journals for subsequent elevation.</a:t>
            </a:r>
            <a:endParaRPr lang="en-US" sz="2400" dirty="0" smtClean="0">
              <a:solidFill>
                <a:schemeClr val="tx1"/>
              </a:solidFill>
              <a:cs typeface="Times New Roman" pitchFamily="18" charset="0"/>
            </a:endParaRPr>
          </a:p>
          <a:p>
            <a:pPr marL="274320" lvl="1" indent="0">
              <a:buNone/>
            </a:pPr>
            <a:endParaRPr lang="en-GB" sz="2400" dirty="0">
              <a:solidFill>
                <a:schemeClr val="tx1"/>
              </a:solidFill>
              <a:cs typeface="Times New Roman" pitchFamily="18" charset="0"/>
            </a:endParaRPr>
          </a:p>
        </p:txBody>
      </p:sp>
    </p:spTree>
    <p:extLst>
      <p:ext uri="{BB962C8B-B14F-4D97-AF65-F5344CB8AC3E}">
        <p14:creationId xmlns:p14="http://schemas.microsoft.com/office/powerpoint/2010/main" val="3689155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251520" y="643772"/>
            <a:ext cx="8424936" cy="5737556"/>
          </a:xfrm>
        </p:spPr>
        <p:txBody>
          <a:bodyPr>
            <a:noAutofit/>
          </a:bodyPr>
          <a:lstStyle/>
          <a:p>
            <a:pPr marL="274320" lvl="1" indent="0">
              <a:buNone/>
            </a:pPr>
            <a:r>
              <a:rPr lang="en-GB" sz="2400" dirty="0" smtClean="0">
                <a:solidFill>
                  <a:schemeClr val="tx1"/>
                </a:solidFill>
                <a:cs typeface="Times New Roman" pitchFamily="18" charset="0"/>
              </a:rPr>
              <a:t>Our arguments, discussions and recommendations should focus on how the outcomes of this </a:t>
            </a:r>
            <a:r>
              <a:rPr lang="en-GB" sz="2400" dirty="0" smtClean="0">
                <a:solidFill>
                  <a:schemeClr val="tx1"/>
                </a:solidFill>
                <a:cs typeface="Times New Roman" pitchFamily="18" charset="0"/>
              </a:rPr>
              <a:t>webinar </a:t>
            </a:r>
            <a:r>
              <a:rPr lang="en-GB" sz="2400" dirty="0" smtClean="0">
                <a:solidFill>
                  <a:schemeClr val="tx1"/>
                </a:solidFill>
                <a:cs typeface="Times New Roman" pitchFamily="18" charset="0"/>
              </a:rPr>
              <a:t>would be workable, not the hindrances on the way of their practicability. </a:t>
            </a:r>
            <a:endParaRPr lang="en-GB" sz="2400" dirty="0" smtClean="0">
              <a:solidFill>
                <a:schemeClr val="tx1"/>
              </a:solidFill>
              <a:cs typeface="Times New Roman" pitchFamily="18" charset="0"/>
            </a:endParaRPr>
          </a:p>
          <a:p>
            <a:pPr marL="274320" lvl="1" indent="0">
              <a:buNone/>
            </a:pPr>
            <a:endParaRPr lang="en-GB" sz="2400" dirty="0" smtClean="0">
              <a:solidFill>
                <a:schemeClr val="tx1"/>
              </a:solidFill>
              <a:cs typeface="Times New Roman" pitchFamily="18" charset="0"/>
            </a:endParaRPr>
          </a:p>
          <a:p>
            <a:pPr marL="274320" lvl="1" indent="0">
              <a:buNone/>
            </a:pPr>
            <a:r>
              <a:rPr lang="en-GB" sz="2400" dirty="0" smtClean="0">
                <a:solidFill>
                  <a:schemeClr val="tx1"/>
                </a:solidFill>
                <a:cs typeface="Times New Roman" pitchFamily="18" charset="0"/>
              </a:rPr>
              <a:t>Rethinking ELT in our Schools cannot be effectively completed in this </a:t>
            </a:r>
            <a:r>
              <a:rPr lang="en-GB" sz="2400" dirty="0" smtClean="0">
                <a:solidFill>
                  <a:schemeClr val="tx1"/>
                </a:solidFill>
                <a:cs typeface="Times New Roman" pitchFamily="18" charset="0"/>
              </a:rPr>
              <a:t>webinar. </a:t>
            </a:r>
            <a:r>
              <a:rPr lang="en-GB" sz="2400" dirty="0" smtClean="0">
                <a:solidFill>
                  <a:schemeClr val="tx1"/>
                </a:solidFill>
                <a:cs typeface="Times New Roman" pitchFamily="18" charset="0"/>
              </a:rPr>
              <a:t>The crusade should go viral among colleagues in </a:t>
            </a:r>
            <a:r>
              <a:rPr lang="en-GB" sz="2400" dirty="0" smtClean="0">
                <a:solidFill>
                  <a:schemeClr val="tx1"/>
                </a:solidFill>
                <a:cs typeface="Times New Roman" pitchFamily="18" charset="0"/>
              </a:rPr>
              <a:t>ELT. Rethinking  </a:t>
            </a:r>
            <a:r>
              <a:rPr lang="en-GB" sz="2400" dirty="0" smtClean="0">
                <a:solidFill>
                  <a:schemeClr val="tx1"/>
                </a:solidFill>
                <a:cs typeface="Times New Roman" pitchFamily="18" charset="0"/>
              </a:rPr>
              <a:t>ELT in schools should spread into states, local Governments, Zones and School levels thereby the concept would spread more effectively among </a:t>
            </a:r>
            <a:r>
              <a:rPr lang="en-GB" sz="2400" dirty="0" smtClean="0">
                <a:solidFill>
                  <a:schemeClr val="tx1"/>
                </a:solidFill>
                <a:cs typeface="Times New Roman" pitchFamily="18" charset="0"/>
              </a:rPr>
              <a:t>the core </a:t>
            </a:r>
            <a:r>
              <a:rPr lang="en-GB" sz="2400" dirty="0" smtClean="0">
                <a:solidFill>
                  <a:schemeClr val="tx1"/>
                </a:solidFill>
                <a:cs typeface="Times New Roman" pitchFamily="18" charset="0"/>
              </a:rPr>
              <a:t>ELT Practitioners.</a:t>
            </a:r>
            <a:endParaRPr lang="en-US" sz="2400" dirty="0">
              <a:solidFill>
                <a:schemeClr val="tx1"/>
              </a:solidFill>
              <a:cs typeface="Times New Roman" pitchFamily="18" charset="0"/>
            </a:endParaRPr>
          </a:p>
        </p:txBody>
      </p:sp>
    </p:spTree>
    <p:extLst>
      <p:ext uri="{BB962C8B-B14F-4D97-AF65-F5344CB8AC3E}">
        <p14:creationId xmlns:p14="http://schemas.microsoft.com/office/powerpoint/2010/main" val="3080966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467544" y="836712"/>
            <a:ext cx="7776864" cy="3672408"/>
          </a:xfrm>
        </p:spPr>
        <p:txBody>
          <a:bodyPr>
            <a:noAutofit/>
          </a:bodyPr>
          <a:lstStyle/>
          <a:p>
            <a:pPr lvl="1">
              <a:spcBef>
                <a:spcPts val="0"/>
              </a:spcBef>
              <a:spcAft>
                <a:spcPts val="1200"/>
              </a:spcAft>
              <a:buFont typeface="Wingdings" pitchFamily="2" charset="2"/>
              <a:buChar char="q"/>
            </a:pPr>
            <a:r>
              <a:rPr lang="en-US" sz="2400" dirty="0">
                <a:solidFill>
                  <a:schemeClr val="tx1"/>
                </a:solidFill>
                <a:cs typeface="Times New Roman" pitchFamily="18" charset="0"/>
              </a:rPr>
              <a:t>Education is a bedrock of any nation’s development, Nigeria not </a:t>
            </a:r>
            <a:r>
              <a:rPr lang="en-US" sz="2400" dirty="0" smtClean="0">
                <a:solidFill>
                  <a:schemeClr val="tx1"/>
                </a:solidFill>
                <a:cs typeface="Times New Roman" pitchFamily="18" charset="0"/>
              </a:rPr>
              <a:t>exempted</a:t>
            </a:r>
            <a:r>
              <a:rPr lang="en-US" sz="2400" dirty="0">
                <a:solidFill>
                  <a:schemeClr val="tx1"/>
                </a:solidFill>
                <a:cs typeface="Times New Roman" pitchFamily="18" charset="0"/>
              </a:rPr>
              <a:t>.</a:t>
            </a:r>
          </a:p>
          <a:p>
            <a:pPr lvl="1">
              <a:spcBef>
                <a:spcPts val="0"/>
              </a:spcBef>
              <a:spcAft>
                <a:spcPts val="1200"/>
              </a:spcAft>
              <a:buFont typeface="Wingdings" pitchFamily="2" charset="2"/>
              <a:buChar char="q"/>
            </a:pPr>
            <a:r>
              <a:rPr lang="en-US" sz="2400" dirty="0">
                <a:solidFill>
                  <a:schemeClr val="tx1"/>
                </a:solidFill>
                <a:cs typeface="Times New Roman" pitchFamily="18" charset="0"/>
              </a:rPr>
              <a:t>There is a need for change in the Nigerian Education </a:t>
            </a:r>
            <a:r>
              <a:rPr lang="en-US" sz="2400" dirty="0" smtClean="0">
                <a:solidFill>
                  <a:schemeClr val="tx1"/>
                </a:solidFill>
                <a:cs typeface="Times New Roman" pitchFamily="18" charset="0"/>
              </a:rPr>
              <a:t>System generally and ELT particularly, </a:t>
            </a:r>
            <a:r>
              <a:rPr lang="en-US" sz="2400" dirty="0">
                <a:solidFill>
                  <a:schemeClr val="tx1"/>
                </a:solidFill>
                <a:cs typeface="Times New Roman" pitchFamily="18" charset="0"/>
              </a:rPr>
              <a:t>through the inculcation of Lateral Thinking </a:t>
            </a:r>
            <a:r>
              <a:rPr lang="en-US" sz="2400" dirty="0" smtClean="0">
                <a:solidFill>
                  <a:schemeClr val="tx1"/>
                </a:solidFill>
                <a:cs typeface="Times New Roman" pitchFamily="18" charset="0"/>
              </a:rPr>
              <a:t>Approach.</a:t>
            </a:r>
            <a:endParaRPr lang="en-US" sz="2400" dirty="0">
              <a:solidFill>
                <a:schemeClr val="tx1"/>
              </a:solidFill>
              <a:cs typeface="Times New Roman" pitchFamily="18" charset="0"/>
            </a:endParaRPr>
          </a:p>
          <a:p>
            <a:pPr lvl="1">
              <a:spcBef>
                <a:spcPts val="0"/>
              </a:spcBef>
              <a:spcAft>
                <a:spcPts val="1200"/>
              </a:spcAft>
              <a:buFont typeface="Wingdings" pitchFamily="2" charset="2"/>
              <a:buChar char="q"/>
            </a:pPr>
            <a:r>
              <a:rPr lang="en-US" sz="2400" dirty="0">
                <a:solidFill>
                  <a:schemeClr val="tx1"/>
                </a:solidFill>
                <a:cs typeface="Times New Roman" pitchFamily="18" charset="0"/>
              </a:rPr>
              <a:t>Education without values makes people (recipients) more of clever devils (C.S. Lewis</a:t>
            </a:r>
            <a:r>
              <a:rPr lang="en-US" sz="2400" dirty="0" smtClean="0">
                <a:solidFill>
                  <a:schemeClr val="tx1"/>
                </a:solidFill>
                <a:cs typeface="Times New Roman" pitchFamily="18" charset="0"/>
              </a:rPr>
              <a:t>).</a:t>
            </a:r>
            <a:endParaRPr lang="en-US" sz="2400" dirty="0">
              <a:solidFill>
                <a:schemeClr val="tx1"/>
              </a:solidFill>
              <a:cs typeface="Times New Roman" pitchFamily="18" charset="0"/>
            </a:endParaRPr>
          </a:p>
        </p:txBody>
      </p:sp>
    </p:spTree>
    <p:extLst>
      <p:ext uri="{BB962C8B-B14F-4D97-AF65-F5344CB8AC3E}">
        <p14:creationId xmlns:p14="http://schemas.microsoft.com/office/powerpoint/2010/main" val="4061050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smtClean="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683568" y="836712"/>
            <a:ext cx="7704856" cy="3816424"/>
          </a:xfrm>
        </p:spPr>
        <p:txBody>
          <a:bodyPr>
            <a:noAutofit/>
          </a:bodyPr>
          <a:lstStyle/>
          <a:p>
            <a:pPr lvl="1">
              <a:buFont typeface="Wingdings" pitchFamily="2" charset="2"/>
              <a:buChar char="q"/>
            </a:pPr>
            <a:r>
              <a:rPr lang="en-US" sz="2400" dirty="0" smtClean="0">
                <a:solidFill>
                  <a:schemeClr val="tx1"/>
                </a:solidFill>
                <a:cs typeface="Times New Roman" pitchFamily="18" charset="0"/>
              </a:rPr>
              <a:t>Nigeria </a:t>
            </a:r>
            <a:r>
              <a:rPr lang="en-US" sz="2400" dirty="0">
                <a:solidFill>
                  <a:schemeClr val="tx1"/>
                </a:solidFill>
                <a:cs typeface="Times New Roman" pitchFamily="18" charset="0"/>
              </a:rPr>
              <a:t>should educate the young ones especially to:</a:t>
            </a:r>
          </a:p>
          <a:p>
            <a:pPr lvl="2">
              <a:spcBef>
                <a:spcPts val="0"/>
              </a:spcBef>
              <a:spcAft>
                <a:spcPts val="1200"/>
              </a:spcAft>
              <a:buFont typeface="Wingdings" pitchFamily="2" charset="2"/>
              <a:buChar char="§"/>
            </a:pPr>
            <a:r>
              <a:rPr lang="en-US" sz="2400" dirty="0">
                <a:solidFill>
                  <a:schemeClr val="tx1"/>
                </a:solidFill>
                <a:cs typeface="Times New Roman" pitchFamily="18" charset="0"/>
              </a:rPr>
              <a:t>bridge gaps, not overlook, abandon or pretend about </a:t>
            </a:r>
            <a:r>
              <a:rPr lang="en-US" sz="2400" dirty="0" smtClean="0">
                <a:solidFill>
                  <a:schemeClr val="tx1"/>
                </a:solidFill>
                <a:cs typeface="Times New Roman" pitchFamily="18" charset="0"/>
              </a:rPr>
              <a:t>them (gaps).</a:t>
            </a:r>
            <a:endParaRPr lang="en-US" sz="2400" dirty="0">
              <a:solidFill>
                <a:schemeClr val="tx1"/>
              </a:solidFill>
              <a:cs typeface="Times New Roman" pitchFamily="18" charset="0"/>
            </a:endParaRPr>
          </a:p>
          <a:p>
            <a:pPr lvl="2">
              <a:spcBef>
                <a:spcPts val="0"/>
              </a:spcBef>
              <a:spcAft>
                <a:spcPts val="1200"/>
              </a:spcAft>
              <a:buFont typeface="Wingdings" pitchFamily="2" charset="2"/>
              <a:buChar char="§"/>
            </a:pPr>
            <a:r>
              <a:rPr lang="en-US" sz="2400" dirty="0">
                <a:solidFill>
                  <a:schemeClr val="tx1"/>
                </a:solidFill>
                <a:cs typeface="Times New Roman" pitchFamily="18" charset="0"/>
              </a:rPr>
              <a:t>be patriotic, and </a:t>
            </a:r>
            <a:r>
              <a:rPr lang="en-US" sz="2400" dirty="0" smtClean="0">
                <a:solidFill>
                  <a:schemeClr val="tx1"/>
                </a:solidFill>
                <a:cs typeface="Times New Roman" pitchFamily="18" charset="0"/>
              </a:rPr>
              <a:t> true </a:t>
            </a:r>
            <a:r>
              <a:rPr lang="en-US" sz="2400" dirty="0">
                <a:solidFill>
                  <a:schemeClr val="tx1"/>
                </a:solidFill>
                <a:cs typeface="Times New Roman" pitchFamily="18" charset="0"/>
              </a:rPr>
              <a:t>to the contents of the national Anthem and the pledge.</a:t>
            </a:r>
          </a:p>
          <a:p>
            <a:pPr marL="662940" lvl="1" indent="-342900">
              <a:spcBef>
                <a:spcPts val="0"/>
              </a:spcBef>
              <a:spcAft>
                <a:spcPts val="1200"/>
              </a:spcAft>
              <a:buFont typeface="Wingdings" pitchFamily="2" charset="2"/>
              <a:buChar char="q"/>
            </a:pPr>
            <a:r>
              <a:rPr lang="en-US" sz="2400" dirty="0">
                <a:solidFill>
                  <a:schemeClr val="tx1"/>
                </a:solidFill>
                <a:cs typeface="Times New Roman" pitchFamily="18" charset="0"/>
              </a:rPr>
              <a:t>Applying Lateral Thinking </a:t>
            </a:r>
            <a:r>
              <a:rPr lang="en-US" sz="2400" dirty="0" smtClean="0">
                <a:solidFill>
                  <a:schemeClr val="tx1"/>
                </a:solidFill>
                <a:cs typeface="Times New Roman" pitchFamily="18" charset="0"/>
              </a:rPr>
              <a:t>(Thinking-out-of-the-box) in </a:t>
            </a:r>
            <a:r>
              <a:rPr lang="en-US" sz="2400" dirty="0">
                <a:solidFill>
                  <a:schemeClr val="tx1"/>
                </a:solidFill>
                <a:cs typeface="Times New Roman" pitchFamily="18" charset="0"/>
              </a:rPr>
              <a:t>the ELT Classroom further enhances effective and utilitarian development of literacy and language skills.</a:t>
            </a:r>
          </a:p>
        </p:txBody>
      </p:sp>
      <p:sp>
        <p:nvSpPr>
          <p:cNvPr id="4" name="Content Placeholder 2"/>
          <p:cNvSpPr txBox="1">
            <a:spLocks/>
          </p:cNvSpPr>
          <p:nvPr/>
        </p:nvSpPr>
        <p:spPr>
          <a:xfrm>
            <a:off x="611560" y="5949280"/>
            <a:ext cx="3960440" cy="432048"/>
          </a:xfrm>
          <a:prstGeom prst="rect">
            <a:avLst/>
          </a:prstGeom>
        </p:spPr>
        <p:txBody>
          <a:bodyPr vert="horz" lIns="91440" tIns="45720" rIns="91440" bIns="45720" rtlCol="0">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365760" lvl="1" indent="0">
              <a:buNone/>
            </a:pPr>
            <a:r>
              <a:rPr lang="en-US" sz="2400" b="1" dirty="0" smtClean="0">
                <a:solidFill>
                  <a:srgbClr val="993300"/>
                </a:solidFill>
                <a:cs typeface="Times New Roman" pitchFamily="18" charset="0"/>
              </a:rPr>
              <a:t>Thanks for your attention</a:t>
            </a:r>
            <a:endParaRPr lang="en-US" sz="2400" b="1" dirty="0">
              <a:solidFill>
                <a:srgbClr val="993300"/>
              </a:solidFill>
              <a:cs typeface="Times New Roman" pitchFamily="18" charset="0"/>
            </a:endParaRPr>
          </a:p>
        </p:txBody>
      </p:sp>
    </p:spTree>
    <p:extLst>
      <p:ext uri="{BB962C8B-B14F-4D97-AF65-F5344CB8AC3E}">
        <p14:creationId xmlns:p14="http://schemas.microsoft.com/office/powerpoint/2010/main" val="2528917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fade">
                                      <p:cBhvr>
                                        <p:cTn id="35" dur="1000"/>
                                        <p:tgtEl>
                                          <p:spTgt spid="4">
                                            <p:txEl>
                                              <p:pRg st="0" end="0"/>
                                            </p:txEl>
                                          </p:spTgt>
                                        </p:tgtEl>
                                      </p:cBhvr>
                                    </p:animEffect>
                                    <p:anim calcmode="lin" valueType="num">
                                      <p:cBhvr>
                                        <p:cTn id="3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611560" y="620688"/>
            <a:ext cx="7704856" cy="5938772"/>
          </a:xfrm>
        </p:spPr>
        <p:txBody>
          <a:bodyPr>
            <a:noAutofit/>
          </a:bodyPr>
          <a:lstStyle/>
          <a:p>
            <a:pPr marL="365760" lvl="1" indent="0">
              <a:spcAft>
                <a:spcPts val="600"/>
              </a:spcAft>
              <a:buNone/>
            </a:pPr>
            <a:r>
              <a:rPr lang="en-US" sz="2400" dirty="0" err="1" smtClean="0">
                <a:solidFill>
                  <a:schemeClr val="tx1"/>
                </a:solidFill>
                <a:cs typeface="Times New Roman" pitchFamily="18" charset="0"/>
              </a:rPr>
              <a:t>Adeyeni</a:t>
            </a:r>
            <a:r>
              <a:rPr lang="en-US" sz="2400" dirty="0">
                <a:solidFill>
                  <a:schemeClr val="tx1"/>
                </a:solidFill>
                <a:cs typeface="Times New Roman" pitchFamily="18" charset="0"/>
              </a:rPr>
              <a:t>, J. (2012) Thinking To Learn, </a:t>
            </a:r>
            <a:r>
              <a:rPr lang="en-US" sz="2400" dirty="0" err="1" smtClean="0">
                <a:solidFill>
                  <a:schemeClr val="tx1"/>
                </a:solidFill>
                <a:cs typeface="Times New Roman" pitchFamily="18" charset="0"/>
              </a:rPr>
              <a:t>Richgreen</a:t>
            </a:r>
            <a:r>
              <a:rPr lang="en-US" sz="2400" dirty="0" smtClean="0">
                <a:solidFill>
                  <a:schemeClr val="tx1"/>
                </a:solidFill>
                <a:cs typeface="Times New Roman" pitchFamily="18" charset="0"/>
              </a:rPr>
              <a:t> </a:t>
            </a:r>
            <a:r>
              <a:rPr lang="en-US" sz="2400" dirty="0">
                <a:solidFill>
                  <a:schemeClr val="tx1"/>
                </a:solidFill>
                <a:cs typeface="Times New Roman" pitchFamily="18" charset="0"/>
              </a:rPr>
              <a:t>Publishers, 	</a:t>
            </a:r>
            <a:r>
              <a:rPr lang="en-US" sz="2400" dirty="0" smtClean="0">
                <a:solidFill>
                  <a:schemeClr val="tx1"/>
                </a:solidFill>
                <a:cs typeface="Times New Roman" pitchFamily="18" charset="0"/>
                <a:hlinkClick r:id="rId3"/>
              </a:rPr>
              <a:t>richgreenresource4all@yahoo.co.uk</a:t>
            </a:r>
            <a:endParaRPr lang="en-US" sz="2400" dirty="0">
              <a:solidFill>
                <a:schemeClr val="tx1"/>
              </a:solidFill>
              <a:cs typeface="Times New Roman" pitchFamily="18" charset="0"/>
            </a:endParaRPr>
          </a:p>
          <a:p>
            <a:pPr marL="365760" lvl="1" indent="0">
              <a:spcAft>
                <a:spcPts val="600"/>
              </a:spcAft>
              <a:buNone/>
            </a:pPr>
            <a:r>
              <a:rPr lang="en-US" sz="2400" dirty="0" err="1" smtClean="0">
                <a:solidFill>
                  <a:schemeClr val="tx1"/>
                </a:solidFill>
                <a:cs typeface="Times New Roman" pitchFamily="18" charset="0"/>
              </a:rPr>
              <a:t>Adeyeni</a:t>
            </a:r>
            <a:r>
              <a:rPr lang="en-US" sz="2400" dirty="0">
                <a:solidFill>
                  <a:schemeClr val="tx1"/>
                </a:solidFill>
                <a:cs typeface="Times New Roman" pitchFamily="18" charset="0"/>
              </a:rPr>
              <a:t>, J. (2017) Teaching Children To 	Think Productively </a:t>
            </a:r>
            <a:r>
              <a:rPr lang="en-US" sz="2400" dirty="0" err="1">
                <a:solidFill>
                  <a:schemeClr val="tx1"/>
                </a:solidFill>
                <a:cs typeface="Times New Roman" pitchFamily="18" charset="0"/>
              </a:rPr>
              <a:t>Richgreen</a:t>
            </a:r>
            <a:r>
              <a:rPr lang="en-US" sz="2400" dirty="0">
                <a:solidFill>
                  <a:schemeClr val="tx1"/>
                </a:solidFill>
                <a:cs typeface="Times New Roman" pitchFamily="18" charset="0"/>
              </a:rPr>
              <a:t> Publishers: </a:t>
            </a:r>
            <a:r>
              <a:rPr lang="en-US" sz="2400" dirty="0" smtClean="0">
                <a:solidFill>
                  <a:schemeClr val="tx1"/>
                </a:solidFill>
                <a:cs typeface="Times New Roman" pitchFamily="18" charset="0"/>
                <a:hlinkClick r:id="rId4"/>
              </a:rPr>
              <a:t>richgreenresources4all@yahoo.co.uk</a:t>
            </a:r>
            <a:endParaRPr lang="en-US" sz="2400" dirty="0">
              <a:solidFill>
                <a:schemeClr val="tx1"/>
              </a:solidFill>
              <a:cs typeface="Times New Roman" pitchFamily="18" charset="0"/>
            </a:endParaRPr>
          </a:p>
          <a:p>
            <a:pPr marL="365760" lvl="1" indent="0">
              <a:spcAft>
                <a:spcPts val="600"/>
              </a:spcAft>
              <a:buNone/>
            </a:pPr>
            <a:r>
              <a:rPr lang="en-US" sz="2400" dirty="0" err="1">
                <a:solidFill>
                  <a:schemeClr val="tx1"/>
                </a:solidFill>
                <a:cs typeface="Times New Roman" pitchFamily="18" charset="0"/>
              </a:rPr>
              <a:t>Akanimo</a:t>
            </a:r>
            <a:r>
              <a:rPr lang="en-US" sz="2400" dirty="0">
                <a:solidFill>
                  <a:schemeClr val="tx1"/>
                </a:solidFill>
                <a:cs typeface="Times New Roman" pitchFamily="18" charset="0"/>
              </a:rPr>
              <a:t>, Odon (2020) Skills Development </a:t>
            </a:r>
            <a:r>
              <a:rPr lang="en-US" sz="2400" dirty="0" smtClean="0">
                <a:solidFill>
                  <a:schemeClr val="tx1"/>
                </a:solidFill>
                <a:cs typeface="Times New Roman" pitchFamily="18" charset="0"/>
              </a:rPr>
              <a:t>Employers </a:t>
            </a:r>
            <a:r>
              <a:rPr lang="en-US" sz="2400" dirty="0">
                <a:solidFill>
                  <a:schemeClr val="tx1"/>
                </a:solidFill>
                <a:cs typeface="Times New Roman" pitchFamily="18" charset="0"/>
              </a:rPr>
              <a:t>Need In the New Era: </a:t>
            </a:r>
            <a:r>
              <a:rPr lang="en-US" sz="2400" dirty="0" smtClean="0">
                <a:solidFill>
                  <a:schemeClr val="tx1"/>
                </a:solidFill>
                <a:cs typeface="Times New Roman" pitchFamily="18" charset="0"/>
              </a:rPr>
              <a:t>Thinking Outside The Box Environmental </a:t>
            </a:r>
            <a:r>
              <a:rPr lang="en-US" sz="2400" dirty="0">
                <a:solidFill>
                  <a:schemeClr val="tx1"/>
                </a:solidFill>
                <a:cs typeface="Times New Roman" pitchFamily="18" charset="0"/>
              </a:rPr>
              <a:t>Centre, Lancaster 	University</a:t>
            </a:r>
          </a:p>
          <a:p>
            <a:pPr marL="365760" lvl="1" indent="0">
              <a:spcAft>
                <a:spcPts val="600"/>
              </a:spcAft>
              <a:buNone/>
            </a:pPr>
            <a:r>
              <a:rPr lang="en-US" sz="2400" dirty="0" smtClean="0">
                <a:solidFill>
                  <a:schemeClr val="tx1"/>
                </a:solidFill>
                <a:cs typeface="Times New Roman" pitchFamily="18" charset="0"/>
              </a:rPr>
              <a:t>Edward </a:t>
            </a:r>
            <a:r>
              <a:rPr lang="en-US" sz="2400" dirty="0">
                <a:solidFill>
                  <a:schemeClr val="tx1"/>
                </a:solidFill>
                <a:cs typeface="Times New Roman" pitchFamily="18" charset="0"/>
              </a:rPr>
              <a:t>de Bono (1967) Lateral Thinking. </a:t>
            </a:r>
            <a:r>
              <a:rPr lang="en-US" sz="2400" dirty="0" smtClean="0">
                <a:solidFill>
                  <a:schemeClr val="tx1"/>
                </a:solidFill>
                <a:cs typeface="Times New Roman" pitchFamily="18" charset="0"/>
                <a:hlinkClick r:id="rId5"/>
              </a:rPr>
              <a:t>https</a:t>
            </a:r>
            <a:r>
              <a:rPr lang="en-US" sz="2400" dirty="0">
                <a:solidFill>
                  <a:schemeClr val="tx1"/>
                </a:solidFill>
                <a:cs typeface="Times New Roman" pitchFamily="18" charset="0"/>
                <a:hlinkClick r:id="rId5"/>
              </a:rPr>
              <a:t>://</a:t>
            </a:r>
            <a:r>
              <a:rPr lang="en-US" sz="2400" dirty="0" smtClean="0">
                <a:solidFill>
                  <a:schemeClr val="tx1"/>
                </a:solidFill>
                <a:cs typeface="Times New Roman" pitchFamily="18" charset="0"/>
                <a:hlinkClick r:id="rId5"/>
              </a:rPr>
              <a:t>en.wikipedia.org</a:t>
            </a:r>
            <a:r>
              <a:rPr lang="en-US" sz="2400" u="sng" dirty="0" smtClean="0">
                <a:solidFill>
                  <a:schemeClr val="tx1"/>
                </a:solidFill>
                <a:cs typeface="Times New Roman" pitchFamily="18" charset="0"/>
              </a:rPr>
              <a:t>&gt;wiki</a:t>
            </a:r>
            <a:endParaRPr lang="en-US" sz="2400" u="sng" dirty="0">
              <a:solidFill>
                <a:schemeClr val="tx1"/>
              </a:solidFill>
              <a:cs typeface="Times New Roman" pitchFamily="18" charset="0"/>
            </a:endParaRPr>
          </a:p>
          <a:p>
            <a:pPr marL="365760" lvl="1" indent="0">
              <a:buNone/>
            </a:pPr>
            <a:r>
              <a:rPr lang="en-US" sz="2400" dirty="0">
                <a:solidFill>
                  <a:schemeClr val="tx1"/>
                </a:solidFill>
                <a:cs typeface="Times New Roman" pitchFamily="18" charset="0"/>
              </a:rPr>
              <a:t>Federal Republic of Nigeria (2013). National </a:t>
            </a:r>
            <a:r>
              <a:rPr lang="en-US" sz="2400" dirty="0" smtClean="0">
                <a:solidFill>
                  <a:schemeClr val="tx1"/>
                </a:solidFill>
                <a:cs typeface="Times New Roman" pitchFamily="18" charset="0"/>
              </a:rPr>
              <a:t>Policy </a:t>
            </a:r>
            <a:r>
              <a:rPr lang="en-US" sz="2400" dirty="0">
                <a:solidFill>
                  <a:schemeClr val="tx1"/>
                </a:solidFill>
                <a:cs typeface="Times New Roman" pitchFamily="18" charset="0"/>
              </a:rPr>
              <a:t>on Education 6</a:t>
            </a:r>
            <a:r>
              <a:rPr lang="en-US" sz="2400" baseline="30000" dirty="0">
                <a:solidFill>
                  <a:schemeClr val="tx1"/>
                </a:solidFill>
                <a:cs typeface="Times New Roman" pitchFamily="18" charset="0"/>
              </a:rPr>
              <a:t>th</a:t>
            </a:r>
            <a:r>
              <a:rPr lang="en-US" sz="2400" dirty="0">
                <a:solidFill>
                  <a:schemeClr val="tx1"/>
                </a:solidFill>
                <a:cs typeface="Times New Roman" pitchFamily="18" charset="0"/>
              </a:rPr>
              <a:t> Edition, NERDC, </a:t>
            </a:r>
            <a:r>
              <a:rPr lang="en-US" sz="2400" dirty="0" smtClean="0">
                <a:solidFill>
                  <a:schemeClr val="tx1"/>
                </a:solidFill>
                <a:cs typeface="Times New Roman" pitchFamily="18" charset="0"/>
              </a:rPr>
              <a:t>Abuja.</a:t>
            </a:r>
            <a:endParaRPr lang="en-US" sz="2400" dirty="0">
              <a:solidFill>
                <a:schemeClr val="tx1"/>
              </a:solidFill>
              <a:cs typeface="Times New Roman" pitchFamily="18" charset="0"/>
            </a:endParaRPr>
          </a:p>
          <a:p>
            <a:pPr marL="365760" lvl="1" indent="0">
              <a:spcBef>
                <a:spcPts val="0"/>
              </a:spcBef>
              <a:buNone/>
            </a:pPr>
            <a:r>
              <a:rPr lang="en-GB" sz="2400" dirty="0" smtClean="0">
                <a:solidFill>
                  <a:schemeClr val="tx1"/>
                </a:solidFill>
                <a:cs typeface="Times New Roman" pitchFamily="18" charset="0"/>
                <a:hlinkClick r:id="rId6"/>
              </a:rPr>
              <a:t>www.passionineducation.com</a:t>
            </a:r>
            <a:r>
              <a:rPr lang="en-GB" sz="2400" dirty="0" smtClean="0">
                <a:solidFill>
                  <a:schemeClr val="tx1"/>
                </a:solidFill>
                <a:cs typeface="Times New Roman" pitchFamily="18" charset="0"/>
              </a:rPr>
              <a:t> </a:t>
            </a:r>
            <a:endParaRPr lang="en-US" sz="2400" dirty="0">
              <a:solidFill>
                <a:schemeClr val="tx1"/>
              </a:solidFill>
              <a:cs typeface="Times New Roman" pitchFamily="18" charset="0"/>
            </a:endParaRPr>
          </a:p>
          <a:p>
            <a:pPr marL="365760" lvl="1" indent="0">
              <a:spcBef>
                <a:spcPts val="0"/>
              </a:spcBef>
              <a:buNone/>
            </a:pPr>
            <a:r>
              <a:rPr lang="en-US" sz="2400" dirty="0">
                <a:solidFill>
                  <a:schemeClr val="tx1"/>
                </a:solidFill>
                <a:cs typeface="Times New Roman" pitchFamily="18" charset="0"/>
                <a:hlinkClick r:id="rId7"/>
              </a:rPr>
              <a:t>https://www.quora.com</a:t>
            </a:r>
            <a:r>
              <a:rPr lang="en-US" sz="2400" dirty="0">
                <a:solidFill>
                  <a:schemeClr val="tx1"/>
                </a:solidFill>
                <a:cs typeface="Times New Roman" pitchFamily="18" charset="0"/>
              </a:rPr>
              <a:t>  </a:t>
            </a:r>
          </a:p>
        </p:txBody>
      </p:sp>
      <p:sp>
        <p:nvSpPr>
          <p:cNvPr id="5" name="Content Placeholder 2"/>
          <p:cNvSpPr txBox="1">
            <a:spLocks/>
          </p:cNvSpPr>
          <p:nvPr/>
        </p:nvSpPr>
        <p:spPr>
          <a:xfrm>
            <a:off x="4427984" y="-27384"/>
            <a:ext cx="2592288" cy="432048"/>
          </a:xfrm>
          <a:prstGeom prst="rect">
            <a:avLst/>
          </a:prstGeom>
        </p:spPr>
        <p:txBody>
          <a:bodyPr vert="horz" lIns="91440" tIns="45720" rIns="91440" bIns="45720" rtlCol="0">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365760" lvl="1" indent="0">
              <a:buNone/>
            </a:pPr>
            <a:r>
              <a:rPr lang="en-US" sz="3200" b="1" dirty="0" smtClean="0">
                <a:solidFill>
                  <a:schemeClr val="bg1"/>
                </a:solidFill>
                <a:cs typeface="Times New Roman" pitchFamily="18" charset="0"/>
              </a:rPr>
              <a:t>References</a:t>
            </a:r>
            <a:endParaRPr lang="en-US" sz="3200" b="1" dirty="0">
              <a:solidFill>
                <a:schemeClr val="bg1"/>
              </a:solidFill>
              <a:cs typeface="Times New Roman" pitchFamily="18" charset="0"/>
            </a:endParaRPr>
          </a:p>
        </p:txBody>
      </p:sp>
    </p:spTree>
    <p:extLst>
      <p:ext uri="{BB962C8B-B14F-4D97-AF65-F5344CB8AC3E}">
        <p14:creationId xmlns:p14="http://schemas.microsoft.com/office/powerpoint/2010/main" val="3573090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5">
                                            <p:txEl>
                                              <p:pRg st="0" end="0"/>
                                            </p:txEl>
                                          </p:spTgt>
                                        </p:tgtEl>
                                        <p:attrNameLst>
                                          <p:attrName>style.visibility</p:attrName>
                                        </p:attrNameLst>
                                      </p:cBhvr>
                                      <p:to>
                                        <p:strVal val="visible"/>
                                      </p:to>
                                    </p:set>
                                    <p:animEffect transition="in" filter="fade">
                                      <p:cBhvr>
                                        <p:cTn id="56" dur="1000"/>
                                        <p:tgtEl>
                                          <p:spTgt spid="5">
                                            <p:txEl>
                                              <p:pRg st="0" end="0"/>
                                            </p:txEl>
                                          </p:spTgt>
                                        </p:tgtEl>
                                      </p:cBhvr>
                                    </p:animEffect>
                                    <p:anim calcmode="lin" valueType="num">
                                      <p:cBhvr>
                                        <p:cTn id="5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3490" y="620688"/>
            <a:ext cx="2376382" cy="648072"/>
          </a:xfrm>
        </p:spPr>
        <p:txBody>
          <a:bodyPr>
            <a:normAutofit fontScale="90000"/>
          </a:bodyPr>
          <a:lstStyle/>
          <a:p>
            <a:r>
              <a:rPr lang="en-GB" dirty="0" smtClean="0">
                <a:solidFill>
                  <a:srgbClr val="993300"/>
                </a:solidFill>
              </a:rPr>
              <a:t>Education</a:t>
            </a:r>
            <a:endParaRPr lang="en-GB" dirty="0">
              <a:solidFill>
                <a:srgbClr val="993300"/>
              </a:solidFill>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5" name="Title 1"/>
          <p:cNvSpPr txBox="1">
            <a:spLocks/>
          </p:cNvSpPr>
          <p:nvPr/>
        </p:nvSpPr>
        <p:spPr>
          <a:xfrm>
            <a:off x="4739300" y="-27384"/>
            <a:ext cx="3433100" cy="571500"/>
          </a:xfrm>
          <a:prstGeom prst="rect">
            <a:avLst/>
          </a:prstGeom>
        </p:spPr>
        <p:txBody>
          <a:bodyPr vert="horz" lIns="91440" tIns="45720" rIns="91440" bIns="45720" rtlCol="0" anchor="b">
            <a:normAutofit fontScale="70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smtClean="0">
                <a:solidFill>
                  <a:schemeClr val="bg1"/>
                </a:solidFill>
              </a:rPr>
              <a:t>Key words explained</a:t>
            </a:r>
            <a:endParaRPr lang="en-GB" dirty="0">
              <a:solidFill>
                <a:schemeClr val="bg1"/>
              </a:solidFill>
            </a:endParaRPr>
          </a:p>
        </p:txBody>
      </p:sp>
      <p:sp>
        <p:nvSpPr>
          <p:cNvPr id="7" name="Content Placeholder 2"/>
          <p:cNvSpPr>
            <a:spLocks noGrp="1"/>
          </p:cNvSpPr>
          <p:nvPr>
            <p:ph idx="1"/>
          </p:nvPr>
        </p:nvSpPr>
        <p:spPr>
          <a:xfrm>
            <a:off x="755576" y="1340768"/>
            <a:ext cx="7560840" cy="2592288"/>
          </a:xfrm>
        </p:spPr>
        <p:txBody>
          <a:bodyPr>
            <a:normAutofit/>
          </a:bodyPr>
          <a:lstStyle/>
          <a:p>
            <a:pPr>
              <a:spcBef>
                <a:spcPts val="0"/>
              </a:spcBef>
              <a:spcAft>
                <a:spcPts val="1200"/>
              </a:spcAft>
              <a:buFont typeface="Wingdings" pitchFamily="2" charset="2"/>
              <a:buChar char="q"/>
            </a:pPr>
            <a:r>
              <a:rPr lang="en-US" dirty="0">
                <a:solidFill>
                  <a:schemeClr val="tx1"/>
                </a:solidFill>
                <a:cs typeface="Times New Roman" pitchFamily="18" charset="0"/>
              </a:rPr>
              <a:t>Not a</a:t>
            </a:r>
            <a:r>
              <a:rPr lang="en-US" dirty="0" smtClean="0">
                <a:solidFill>
                  <a:schemeClr val="tx1"/>
                </a:solidFill>
                <a:cs typeface="Times New Roman" pitchFamily="18" charset="0"/>
              </a:rPr>
              <a:t> </a:t>
            </a:r>
            <a:r>
              <a:rPr lang="en-US" dirty="0">
                <a:solidFill>
                  <a:schemeClr val="tx1"/>
                </a:solidFill>
                <a:cs typeface="Times New Roman" pitchFamily="18" charset="0"/>
              </a:rPr>
              <a:t>mere learning of facts, but the training of the mind to think (positively). Albert Einstein Education is more than literacy, numeracy and calculation.</a:t>
            </a:r>
            <a:r>
              <a:rPr lang="en-US" dirty="0">
                <a:latin typeface="Georgia" pitchFamily="18" charset="0"/>
                <a:cs typeface="Times New Roman" pitchFamily="18" charset="0"/>
              </a:rPr>
              <a:t> </a:t>
            </a:r>
          </a:p>
          <a:p>
            <a:pPr>
              <a:spcBef>
                <a:spcPts val="1200"/>
              </a:spcBef>
              <a:buFont typeface="Wingdings" pitchFamily="2" charset="2"/>
              <a:buChar char="q"/>
            </a:pPr>
            <a:r>
              <a:rPr lang="en-US" dirty="0">
                <a:solidFill>
                  <a:schemeClr val="tx1"/>
                </a:solidFill>
                <a:cs typeface="Times New Roman" pitchFamily="18" charset="0"/>
              </a:rPr>
              <a:t>It is the process of complete </a:t>
            </a:r>
            <a:r>
              <a:rPr lang="en-US" dirty="0" err="1">
                <a:solidFill>
                  <a:schemeClr val="tx1"/>
                </a:solidFill>
                <a:cs typeface="Times New Roman" pitchFamily="18" charset="0"/>
              </a:rPr>
              <a:t>socialisation</a:t>
            </a:r>
            <a:r>
              <a:rPr lang="en-US" dirty="0">
                <a:solidFill>
                  <a:schemeClr val="tx1"/>
                </a:solidFill>
                <a:cs typeface="Times New Roman" pitchFamily="18" charset="0"/>
              </a:rPr>
              <a:t> of the child/person. Education takes place at 3 levels</a:t>
            </a:r>
            <a:r>
              <a:rPr lang="en-US" dirty="0" smtClean="0">
                <a:solidFill>
                  <a:schemeClr val="tx1"/>
                </a:solidFill>
                <a:cs typeface="Times New Roman" pitchFamily="18" charset="0"/>
              </a:rPr>
              <a:t>:</a:t>
            </a:r>
          </a:p>
        </p:txBody>
      </p:sp>
      <p:sp>
        <p:nvSpPr>
          <p:cNvPr id="3" name="Rectangle 2"/>
          <p:cNvSpPr/>
          <p:nvPr/>
        </p:nvSpPr>
        <p:spPr>
          <a:xfrm>
            <a:off x="1106860" y="3568948"/>
            <a:ext cx="7056784" cy="1938992"/>
          </a:xfrm>
          <a:prstGeom prst="rect">
            <a:avLst/>
          </a:prstGeom>
        </p:spPr>
        <p:txBody>
          <a:bodyPr wrap="square">
            <a:spAutoFit/>
          </a:bodyPr>
          <a:lstStyle/>
          <a:p>
            <a:pPr>
              <a:spcBef>
                <a:spcPts val="1200"/>
              </a:spcBef>
            </a:pPr>
            <a:r>
              <a:rPr lang="en-US" sz="2400" dirty="0" smtClean="0">
                <a:cs typeface="Times New Roman" pitchFamily="18" charset="0"/>
              </a:rPr>
              <a:t>Informal-practical </a:t>
            </a:r>
            <a:r>
              <a:rPr lang="en-US" sz="2400" dirty="0">
                <a:cs typeface="Times New Roman" pitchFamily="18" charset="0"/>
              </a:rPr>
              <a:t>learning from adults,   environment, real life learning and participation- (traditional/family imitation and emulation). It has no formal curriculum time-table, no formal teacher, but consists of experiences gained in the family or the community.</a:t>
            </a:r>
          </a:p>
        </p:txBody>
      </p:sp>
    </p:spTree>
    <p:extLst>
      <p:ext uri="{BB962C8B-B14F-4D97-AF65-F5344CB8AC3E}">
        <p14:creationId xmlns:p14="http://schemas.microsoft.com/office/powerpoint/2010/main" val="229853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5472726" cy="648072"/>
          </a:xfrm>
        </p:spPr>
        <p:txBody>
          <a:bodyPr>
            <a:normAutofit fontScale="90000"/>
          </a:bodyPr>
          <a:lstStyle/>
          <a:p>
            <a:r>
              <a:rPr lang="en-GB" dirty="0" smtClean="0">
                <a:solidFill>
                  <a:srgbClr val="993300"/>
                </a:solidFill>
              </a:rPr>
              <a:t>Non-formal Education-</a:t>
            </a:r>
            <a:endParaRPr lang="en-GB" dirty="0">
              <a:solidFill>
                <a:srgbClr val="993300"/>
              </a:solidFill>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755576" y="1556792"/>
            <a:ext cx="7560840" cy="3528392"/>
          </a:xfrm>
        </p:spPr>
        <p:txBody>
          <a:bodyPr>
            <a:normAutofit/>
          </a:bodyPr>
          <a:lstStyle/>
          <a:p>
            <a:pPr>
              <a:spcBef>
                <a:spcPts val="0"/>
              </a:spcBef>
              <a:spcAft>
                <a:spcPts val="1200"/>
              </a:spcAft>
              <a:buFont typeface="Wingdings" pitchFamily="2" charset="2"/>
              <a:buChar char="q"/>
            </a:pPr>
            <a:r>
              <a:rPr lang="en-US" dirty="0">
                <a:solidFill>
                  <a:schemeClr val="tx1"/>
                </a:solidFill>
                <a:cs typeface="Times New Roman" pitchFamily="18" charset="0"/>
              </a:rPr>
              <a:t>is the education </a:t>
            </a:r>
            <a:r>
              <a:rPr lang="en-US" dirty="0" err="1">
                <a:solidFill>
                  <a:schemeClr val="tx1"/>
                </a:solidFill>
                <a:cs typeface="Times New Roman" pitchFamily="18" charset="0"/>
              </a:rPr>
              <a:t>organised</a:t>
            </a:r>
            <a:r>
              <a:rPr lang="en-US" dirty="0">
                <a:solidFill>
                  <a:schemeClr val="tx1"/>
                </a:solidFill>
                <a:cs typeface="Times New Roman" pitchFamily="18" charset="0"/>
              </a:rPr>
              <a:t> for people not in formal school setting e.g. adult basic education, adult literacy education. </a:t>
            </a:r>
          </a:p>
          <a:p>
            <a:pPr>
              <a:spcBef>
                <a:spcPts val="0"/>
              </a:spcBef>
              <a:spcAft>
                <a:spcPts val="1200"/>
              </a:spcAft>
              <a:buFont typeface="Wingdings" pitchFamily="2" charset="2"/>
              <a:buChar char="q"/>
            </a:pPr>
            <a:r>
              <a:rPr lang="en-US" dirty="0">
                <a:solidFill>
                  <a:schemeClr val="tx1"/>
                </a:solidFill>
                <a:cs typeface="Times New Roman" pitchFamily="18" charset="0"/>
              </a:rPr>
              <a:t>Participants can learn literacy, basic skills or job </a:t>
            </a:r>
            <a:r>
              <a:rPr lang="en-US" dirty="0" smtClean="0">
                <a:solidFill>
                  <a:schemeClr val="tx1"/>
                </a:solidFill>
                <a:cs typeface="Times New Roman" pitchFamily="18" charset="0"/>
              </a:rPr>
              <a:t>skills, thereby. </a:t>
            </a:r>
            <a:endParaRPr lang="en-US" dirty="0">
              <a:solidFill>
                <a:schemeClr val="tx1"/>
              </a:solidFill>
              <a:cs typeface="Times New Roman" pitchFamily="18" charset="0"/>
            </a:endParaRPr>
          </a:p>
          <a:p>
            <a:pPr>
              <a:buFont typeface="Wingdings" pitchFamily="2" charset="2"/>
              <a:buChar char="q"/>
            </a:pPr>
            <a:r>
              <a:rPr lang="en-US" dirty="0" smtClean="0">
                <a:solidFill>
                  <a:schemeClr val="tx1"/>
                </a:solidFill>
                <a:cs typeface="Times New Roman" pitchFamily="18" charset="0"/>
              </a:rPr>
              <a:t>is </a:t>
            </a:r>
            <a:r>
              <a:rPr lang="en-US" dirty="0">
                <a:solidFill>
                  <a:schemeClr val="tx1"/>
                </a:solidFill>
                <a:cs typeface="Times New Roman" pitchFamily="18" charset="0"/>
              </a:rPr>
              <a:t>planned to meet the needs of the </a:t>
            </a:r>
            <a:r>
              <a:rPr lang="en-US" dirty="0" smtClean="0">
                <a:solidFill>
                  <a:schemeClr val="tx1"/>
                </a:solidFill>
                <a:cs typeface="Times New Roman" pitchFamily="18" charset="0"/>
              </a:rPr>
              <a:t>particular identified group(s). </a:t>
            </a:r>
            <a:r>
              <a:rPr lang="en-US" dirty="0">
                <a:solidFill>
                  <a:schemeClr val="tx1"/>
                </a:solidFill>
                <a:cs typeface="Times New Roman" pitchFamily="18" charset="0"/>
              </a:rPr>
              <a:t>It is flexible in the design of the curriculum.</a:t>
            </a:r>
          </a:p>
        </p:txBody>
      </p:sp>
    </p:spTree>
    <p:extLst>
      <p:ext uri="{BB962C8B-B14F-4D97-AF65-F5344CB8AC3E}">
        <p14:creationId xmlns:p14="http://schemas.microsoft.com/office/powerpoint/2010/main" val="2031857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3490" y="836712"/>
            <a:ext cx="3816542" cy="648072"/>
          </a:xfrm>
        </p:spPr>
        <p:txBody>
          <a:bodyPr>
            <a:normAutofit fontScale="90000"/>
          </a:bodyPr>
          <a:lstStyle/>
          <a:p>
            <a:r>
              <a:rPr lang="en-GB" dirty="0" smtClean="0">
                <a:solidFill>
                  <a:srgbClr val="993300"/>
                </a:solidFill>
              </a:rPr>
              <a:t>Formal education-</a:t>
            </a:r>
            <a:endParaRPr lang="en-GB" dirty="0">
              <a:solidFill>
                <a:srgbClr val="993300"/>
              </a:solidFill>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755576" y="1556792"/>
            <a:ext cx="7560840" cy="3528392"/>
          </a:xfrm>
        </p:spPr>
        <p:txBody>
          <a:bodyPr>
            <a:normAutofit/>
          </a:bodyPr>
          <a:lstStyle/>
          <a:p>
            <a:pPr>
              <a:buFont typeface="Wingdings" pitchFamily="2" charset="2"/>
              <a:buChar char="q"/>
            </a:pPr>
            <a:r>
              <a:rPr lang="en-US" dirty="0" smtClean="0">
                <a:solidFill>
                  <a:schemeClr val="tx1"/>
                </a:solidFill>
                <a:cs typeface="Times New Roman" pitchFamily="18" charset="0"/>
              </a:rPr>
              <a:t>is the </a:t>
            </a:r>
            <a:r>
              <a:rPr lang="en-US" dirty="0">
                <a:solidFill>
                  <a:schemeClr val="tx1"/>
                </a:solidFill>
                <a:cs typeface="Times New Roman" pitchFamily="18" charset="0"/>
              </a:rPr>
              <a:t>education acquired through the classroom-with fixed curriculum, formal teachers and time table .i.e. structured, chronologically graded and with planned syllabus. It leads to issuance of formal </a:t>
            </a:r>
            <a:r>
              <a:rPr lang="en-US" dirty="0" smtClean="0">
                <a:solidFill>
                  <a:schemeClr val="tx1"/>
                </a:solidFill>
                <a:cs typeface="Times New Roman" pitchFamily="18" charset="0"/>
              </a:rPr>
              <a:t>approved</a:t>
            </a:r>
            <a:r>
              <a:rPr lang="en-US" dirty="0">
                <a:solidFill>
                  <a:schemeClr val="tx1"/>
                </a:solidFill>
                <a:cs typeface="Times New Roman" pitchFamily="18" charset="0"/>
              </a:rPr>
              <a:t> </a:t>
            </a:r>
            <a:r>
              <a:rPr lang="en-US" dirty="0" smtClean="0">
                <a:solidFill>
                  <a:schemeClr val="tx1"/>
                </a:solidFill>
                <a:cs typeface="Times New Roman" pitchFamily="18" charset="0"/>
              </a:rPr>
              <a:t>certificates/diplomas/degrees.</a:t>
            </a:r>
          </a:p>
          <a:p>
            <a:pPr marL="0" indent="0">
              <a:buNone/>
            </a:pPr>
            <a:r>
              <a:rPr lang="en-US" i="1" dirty="0" smtClean="0">
                <a:solidFill>
                  <a:schemeClr val="accent2"/>
                </a:solidFill>
                <a:cs typeface="Times New Roman" pitchFamily="18" charset="0"/>
              </a:rPr>
              <a:t>    </a:t>
            </a:r>
            <a:r>
              <a:rPr lang="en-US" i="1" dirty="0" smtClean="0">
                <a:solidFill>
                  <a:schemeClr val="accent2"/>
                </a:solidFill>
                <a:cs typeface="Times New Roman" pitchFamily="18" charset="0"/>
                <a:hlinkClick r:id="rId3"/>
              </a:rPr>
              <a:t>www.</a:t>
            </a:r>
            <a:r>
              <a:rPr lang="en-US" dirty="0" smtClean="0">
                <a:solidFill>
                  <a:schemeClr val="accent2"/>
                </a:solidFill>
                <a:cs typeface="Times New Roman" pitchFamily="18" charset="0"/>
                <a:hlinkClick r:id="rId3"/>
              </a:rPr>
              <a:t>passionineducation.com</a:t>
            </a:r>
            <a:r>
              <a:rPr lang="en-US" dirty="0" smtClean="0">
                <a:solidFill>
                  <a:schemeClr val="accent2"/>
                </a:solidFill>
                <a:cs typeface="Times New Roman" pitchFamily="18" charset="0"/>
              </a:rPr>
              <a:t> </a:t>
            </a:r>
            <a:endParaRPr lang="en-GB" i="1" dirty="0">
              <a:solidFill>
                <a:schemeClr val="accent2"/>
              </a:solidFill>
            </a:endParaRPr>
          </a:p>
        </p:txBody>
      </p:sp>
    </p:spTree>
    <p:extLst>
      <p:ext uri="{BB962C8B-B14F-4D97-AF65-F5344CB8AC3E}">
        <p14:creationId xmlns:p14="http://schemas.microsoft.com/office/powerpoint/2010/main" val="1327838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3490" y="476672"/>
            <a:ext cx="2520398" cy="648072"/>
          </a:xfrm>
        </p:spPr>
        <p:txBody>
          <a:bodyPr>
            <a:normAutofit/>
          </a:bodyPr>
          <a:lstStyle/>
          <a:p>
            <a:r>
              <a:rPr lang="en-GB" sz="3200" dirty="0" smtClean="0">
                <a:solidFill>
                  <a:srgbClr val="993300"/>
                </a:solidFill>
              </a:rPr>
              <a:t>Revolution-</a:t>
            </a:r>
            <a:endParaRPr lang="en-GB" sz="3200" dirty="0">
              <a:solidFill>
                <a:srgbClr val="993300"/>
              </a:solidFill>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solidFill>
                <a:latin typeface="Century Gothic" pitchFamily="34" charset="0"/>
              </a:rPr>
              <a:t>avjibowo@the11theltannationalconferencemondayaugust27-friday02september,2022</a:t>
            </a:r>
          </a:p>
        </p:txBody>
      </p:sp>
      <p:sp>
        <p:nvSpPr>
          <p:cNvPr id="7" name="Content Placeholder 2"/>
          <p:cNvSpPr>
            <a:spLocks noGrp="1"/>
          </p:cNvSpPr>
          <p:nvPr>
            <p:ph idx="1"/>
          </p:nvPr>
        </p:nvSpPr>
        <p:spPr>
          <a:xfrm>
            <a:off x="467544" y="1104629"/>
            <a:ext cx="8280920" cy="5348707"/>
          </a:xfrm>
        </p:spPr>
        <p:txBody>
          <a:bodyPr>
            <a:noAutofit/>
          </a:bodyPr>
          <a:lstStyle/>
          <a:p>
            <a:pPr lvl="1">
              <a:spcBef>
                <a:spcPts val="0"/>
              </a:spcBef>
              <a:spcAft>
                <a:spcPts val="1200"/>
              </a:spcAft>
              <a:buFont typeface="Wingdings" pitchFamily="2" charset="2"/>
              <a:buChar char="q"/>
            </a:pPr>
            <a:r>
              <a:rPr lang="en-US" sz="2400" dirty="0">
                <a:solidFill>
                  <a:schemeClr val="tx1"/>
                </a:solidFill>
                <a:cs typeface="Times New Roman" pitchFamily="18" charset="0"/>
              </a:rPr>
              <a:t>change, turning around, shift from old to new to bring positive </a:t>
            </a:r>
            <a:r>
              <a:rPr lang="en-US" sz="2400" dirty="0" smtClean="0">
                <a:solidFill>
                  <a:schemeClr val="tx1"/>
                </a:solidFill>
                <a:cs typeface="Times New Roman" pitchFamily="18" charset="0"/>
              </a:rPr>
              <a:t>difference/progress/development.</a:t>
            </a:r>
            <a:endParaRPr lang="en-US" sz="2400" dirty="0">
              <a:solidFill>
                <a:schemeClr val="tx1"/>
              </a:solidFill>
              <a:cs typeface="Times New Roman" pitchFamily="18" charset="0"/>
            </a:endParaRPr>
          </a:p>
          <a:p>
            <a:pPr lvl="1">
              <a:spcBef>
                <a:spcPts val="0"/>
              </a:spcBef>
              <a:spcAft>
                <a:spcPts val="1200"/>
              </a:spcAft>
              <a:buFont typeface="Wingdings" pitchFamily="2" charset="2"/>
              <a:buChar char="q"/>
            </a:pPr>
            <a:r>
              <a:rPr lang="en-US" sz="2400" dirty="0">
                <a:solidFill>
                  <a:schemeClr val="tx1"/>
                </a:solidFill>
                <a:cs typeface="Times New Roman" pitchFamily="18" charset="0"/>
              </a:rPr>
              <a:t>The end point of a revolution is CHANGE e.g. the American Industrial Revolution of 1750 led to  a shift from agrarian society to an industrial on (Wikipedia encyclopedia</a:t>
            </a:r>
            <a:r>
              <a:rPr lang="en-US" sz="2400" dirty="0" smtClean="0">
                <a:solidFill>
                  <a:schemeClr val="tx1"/>
                </a:solidFill>
                <a:cs typeface="Times New Roman" pitchFamily="18" charset="0"/>
              </a:rPr>
              <a:t>).</a:t>
            </a:r>
          </a:p>
          <a:p>
            <a:pPr lvl="1">
              <a:spcBef>
                <a:spcPts val="0"/>
              </a:spcBef>
              <a:spcAft>
                <a:spcPts val="1200"/>
              </a:spcAft>
              <a:buFont typeface="Wingdings" pitchFamily="2" charset="2"/>
              <a:buChar char="q"/>
            </a:pPr>
            <a:r>
              <a:rPr lang="en-US" sz="2400" dirty="0" smtClean="0">
                <a:solidFill>
                  <a:schemeClr val="tx1"/>
                </a:solidFill>
                <a:cs typeface="Times New Roman" pitchFamily="18" charset="0"/>
              </a:rPr>
              <a:t>Nigerian </a:t>
            </a:r>
            <a:r>
              <a:rPr lang="en-US" sz="2400" dirty="0">
                <a:solidFill>
                  <a:schemeClr val="tx1"/>
                </a:solidFill>
                <a:cs typeface="Times New Roman" pitchFamily="18" charset="0"/>
              </a:rPr>
              <a:t>education system generally (and the professional practice </a:t>
            </a:r>
            <a:r>
              <a:rPr lang="en-US" sz="2400" dirty="0" smtClean="0">
                <a:solidFill>
                  <a:schemeClr val="tx1"/>
                </a:solidFill>
                <a:cs typeface="Times New Roman" pitchFamily="18" charset="0"/>
              </a:rPr>
              <a:t>which we do as Teachers</a:t>
            </a:r>
            <a:r>
              <a:rPr lang="en-US" sz="2400" dirty="0">
                <a:solidFill>
                  <a:schemeClr val="tx1"/>
                </a:solidFill>
                <a:cs typeface="Times New Roman" pitchFamily="18" charset="0"/>
              </a:rPr>
              <a:t>, </a:t>
            </a:r>
            <a:r>
              <a:rPr lang="en-US" sz="2400" dirty="0" smtClean="0">
                <a:solidFill>
                  <a:schemeClr val="tx1"/>
                </a:solidFill>
                <a:cs typeface="Times New Roman" pitchFamily="18" charset="0"/>
              </a:rPr>
              <a:t>Lecturers </a:t>
            </a:r>
            <a:r>
              <a:rPr lang="en-US" sz="2400" dirty="0">
                <a:solidFill>
                  <a:schemeClr val="tx1"/>
                </a:solidFill>
                <a:cs typeface="Times New Roman" pitchFamily="18" charset="0"/>
              </a:rPr>
              <a:t>and Educators) is overdue for a well-defined and structured REVOLUTION for the nation to raise </a:t>
            </a:r>
            <a:r>
              <a:rPr lang="en-US" sz="2400" dirty="0" smtClean="0">
                <a:solidFill>
                  <a:schemeClr val="tx1"/>
                </a:solidFill>
                <a:cs typeface="Times New Roman" pitchFamily="18" charset="0"/>
              </a:rPr>
              <a:t>more informed</a:t>
            </a:r>
            <a:r>
              <a:rPr lang="en-US" sz="2400" dirty="0">
                <a:solidFill>
                  <a:schemeClr val="tx1"/>
                </a:solidFill>
                <a:cs typeface="Times New Roman" pitchFamily="18" charset="0"/>
              </a:rPr>
              <a:t>, enlightened, reformed, relevant, equipped, developed and patriotic citizens and </a:t>
            </a:r>
            <a:r>
              <a:rPr lang="en-US" sz="2400" dirty="0" smtClean="0">
                <a:solidFill>
                  <a:schemeClr val="tx1"/>
                </a:solidFill>
                <a:cs typeface="Times New Roman" pitchFamily="18" charset="0"/>
              </a:rPr>
              <a:t>leaders.</a:t>
            </a:r>
          </a:p>
          <a:p>
            <a:pPr lvl="1">
              <a:spcBef>
                <a:spcPts val="0"/>
              </a:spcBef>
              <a:spcAft>
                <a:spcPts val="1200"/>
              </a:spcAft>
              <a:buFont typeface="Wingdings" pitchFamily="2" charset="2"/>
              <a:buChar char="q"/>
            </a:pPr>
            <a:r>
              <a:rPr lang="en-US" sz="2400" dirty="0" smtClean="0">
                <a:solidFill>
                  <a:schemeClr val="tx1"/>
                </a:solidFill>
                <a:cs typeface="Times New Roman" pitchFamily="18" charset="0"/>
              </a:rPr>
              <a:t>We </a:t>
            </a:r>
            <a:r>
              <a:rPr lang="en-US" sz="2400" dirty="0">
                <a:solidFill>
                  <a:schemeClr val="tx1"/>
                </a:solidFill>
                <a:cs typeface="Times New Roman" pitchFamily="18" charset="0"/>
              </a:rPr>
              <a:t>need not be afraid of CHANGE. It is a necessary ingredient for Nigeria’s sustainable </a:t>
            </a:r>
            <a:r>
              <a:rPr lang="en-US" sz="2400" dirty="0" smtClean="0">
                <a:solidFill>
                  <a:schemeClr val="tx1"/>
                </a:solidFill>
                <a:cs typeface="Times New Roman" pitchFamily="18" charset="0"/>
              </a:rPr>
              <a:t>development</a:t>
            </a:r>
            <a:r>
              <a:rPr lang="en-US" sz="2400" dirty="0">
                <a:solidFill>
                  <a:schemeClr val="tx1"/>
                </a:solidFill>
                <a:cs typeface="Times New Roman" pitchFamily="18" charset="0"/>
              </a:rPr>
              <a:t>.</a:t>
            </a:r>
          </a:p>
        </p:txBody>
      </p:sp>
      <p:sp>
        <p:nvSpPr>
          <p:cNvPr id="9" name="Content Placeholder 2"/>
          <p:cNvSpPr txBox="1">
            <a:spLocks/>
          </p:cNvSpPr>
          <p:nvPr/>
        </p:nvSpPr>
        <p:spPr>
          <a:xfrm>
            <a:off x="3051076" y="692696"/>
            <a:ext cx="2024980" cy="432048"/>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spcBef>
                <a:spcPts val="0"/>
              </a:spcBef>
              <a:spcAft>
                <a:spcPts val="1200"/>
              </a:spcAft>
              <a:buNone/>
            </a:pPr>
            <a:r>
              <a:rPr lang="en-US" sz="2000" dirty="0" smtClean="0">
                <a:solidFill>
                  <a:schemeClr val="tx1"/>
                </a:solidFill>
                <a:cs typeface="Times New Roman" pitchFamily="18" charset="0"/>
              </a:rPr>
              <a:t>is about a radical</a:t>
            </a:r>
          </a:p>
        </p:txBody>
      </p:sp>
    </p:spTree>
    <p:extLst>
      <p:ext uri="{BB962C8B-B14F-4D97-AF65-F5344CB8AC3E}">
        <p14:creationId xmlns:p14="http://schemas.microsoft.com/office/powerpoint/2010/main" val="151127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fade">
                                      <p:cBhvr>
                                        <p:cTn id="35" dur="1000"/>
                                        <p:tgtEl>
                                          <p:spTgt spid="9">
                                            <p:txEl>
                                              <p:pRg st="0" end="0"/>
                                            </p:txEl>
                                          </p:spTgt>
                                        </p:tgtEl>
                                      </p:cBhvr>
                                    </p:animEffect>
                                    <p:anim calcmode="lin" valueType="num">
                                      <p:cBhvr>
                                        <p:cTn id="36"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353046" cy="648072"/>
          </a:xfrm>
        </p:spPr>
        <p:txBody>
          <a:bodyPr>
            <a:normAutofit/>
          </a:bodyPr>
          <a:lstStyle/>
          <a:p>
            <a:r>
              <a:rPr lang="en-GB" sz="2800" dirty="0" smtClean="0">
                <a:solidFill>
                  <a:srgbClr val="993300"/>
                </a:solidFill>
              </a:rPr>
              <a:t>Lateral Thinking Approach (Edward de Bono 1967)</a:t>
            </a:r>
            <a:endParaRPr lang="en-GB" sz="2800" dirty="0">
              <a:solidFill>
                <a:srgbClr val="993300"/>
              </a:solidFill>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467544" y="1248645"/>
            <a:ext cx="8090617" cy="5348707"/>
          </a:xfrm>
        </p:spPr>
        <p:txBody>
          <a:bodyPr>
            <a:noAutofit/>
          </a:bodyPr>
          <a:lstStyle/>
          <a:p>
            <a:pPr>
              <a:buFont typeface="Wingdings" pitchFamily="2" charset="2"/>
              <a:buChar char="q"/>
            </a:pPr>
            <a:r>
              <a:rPr lang="en-US" sz="2200" dirty="0">
                <a:solidFill>
                  <a:schemeClr val="tx1"/>
                </a:solidFill>
                <a:cs typeface="Times New Roman" pitchFamily="18" charset="0"/>
              </a:rPr>
              <a:t>Thinking </a:t>
            </a:r>
            <a:r>
              <a:rPr lang="en-US" sz="2200" dirty="0" smtClean="0">
                <a:solidFill>
                  <a:schemeClr val="tx1"/>
                </a:solidFill>
                <a:cs typeface="Times New Roman" pitchFamily="18" charset="0"/>
              </a:rPr>
              <a:t>out-of-the-box</a:t>
            </a:r>
            <a:endParaRPr lang="en-US" sz="2200" dirty="0">
              <a:solidFill>
                <a:schemeClr val="tx1"/>
              </a:solidFill>
              <a:cs typeface="Times New Roman" pitchFamily="18" charset="0"/>
            </a:endParaRPr>
          </a:p>
          <a:p>
            <a:pPr>
              <a:buFont typeface="Wingdings" pitchFamily="2" charset="2"/>
              <a:buChar char="q"/>
            </a:pPr>
            <a:r>
              <a:rPr lang="en-US" sz="2200" dirty="0">
                <a:solidFill>
                  <a:schemeClr val="tx1"/>
                </a:solidFill>
                <a:cs typeface="Times New Roman" pitchFamily="18" charset="0"/>
              </a:rPr>
              <a:t>It is the opposite of vertical thinking i.e. meeting problems head-on.</a:t>
            </a:r>
          </a:p>
          <a:p>
            <a:pPr>
              <a:buFont typeface="Wingdings" pitchFamily="2" charset="2"/>
              <a:buChar char="q"/>
            </a:pPr>
            <a:r>
              <a:rPr lang="en-US" sz="2200" dirty="0">
                <a:solidFill>
                  <a:schemeClr val="tx1"/>
                </a:solidFill>
                <a:cs typeface="Times New Roman" pitchFamily="18" charset="0"/>
              </a:rPr>
              <a:t>Breaking out of the established patterns in order to look at things the different ways.</a:t>
            </a:r>
          </a:p>
          <a:p>
            <a:pPr>
              <a:buFont typeface="Wingdings" pitchFamily="2" charset="2"/>
              <a:buChar char="q"/>
            </a:pPr>
            <a:r>
              <a:rPr lang="en-US" sz="2200" dirty="0">
                <a:solidFill>
                  <a:schemeClr val="tx1"/>
                </a:solidFill>
                <a:cs typeface="Times New Roman" pitchFamily="18" charset="0"/>
              </a:rPr>
              <a:t>It leads to </a:t>
            </a:r>
            <a:r>
              <a:rPr lang="en-US" sz="2200" dirty="0" err="1" smtClean="0">
                <a:solidFill>
                  <a:schemeClr val="tx1"/>
                </a:solidFill>
                <a:cs typeface="Times New Roman" pitchFamily="18" charset="0"/>
              </a:rPr>
              <a:t>organisational</a:t>
            </a:r>
            <a:r>
              <a:rPr lang="en-US" sz="2200" dirty="0" smtClean="0">
                <a:solidFill>
                  <a:schemeClr val="tx1"/>
                </a:solidFill>
                <a:cs typeface="Times New Roman" pitchFamily="18" charset="0"/>
              </a:rPr>
              <a:t> </a:t>
            </a:r>
            <a:r>
              <a:rPr lang="en-US" sz="2200" dirty="0">
                <a:solidFill>
                  <a:schemeClr val="tx1"/>
                </a:solidFill>
                <a:cs typeface="Times New Roman" pitchFamily="18" charset="0"/>
              </a:rPr>
              <a:t>imaginative and educational innovations</a:t>
            </a:r>
          </a:p>
          <a:p>
            <a:pPr>
              <a:buFont typeface="Wingdings" pitchFamily="2" charset="2"/>
              <a:buChar char="q"/>
            </a:pPr>
            <a:r>
              <a:rPr lang="en-US" sz="2200" dirty="0">
                <a:solidFill>
                  <a:schemeClr val="tx1"/>
                </a:solidFill>
                <a:cs typeface="Times New Roman" pitchFamily="18" charset="0"/>
              </a:rPr>
              <a:t>Lateral thinking is one of Edward de Bono’s six Thinking Hats</a:t>
            </a:r>
            <a:endParaRPr lang="en-GB" sz="2200" dirty="0">
              <a:solidFill>
                <a:schemeClr val="tx1"/>
              </a:solidFill>
            </a:endParaRPr>
          </a:p>
          <a:p>
            <a:pPr>
              <a:buFont typeface="Wingdings" pitchFamily="2" charset="2"/>
              <a:buChar char="q"/>
            </a:pPr>
            <a:r>
              <a:rPr lang="en-GB" sz="2200" dirty="0">
                <a:solidFill>
                  <a:schemeClr val="tx1"/>
                </a:solidFill>
                <a:cs typeface="Times New Roman" pitchFamily="18" charset="0"/>
              </a:rPr>
              <a:t>It involves using one’s imaginations to look at an issue or problem in a fresh way and </a:t>
            </a:r>
            <a:r>
              <a:rPr lang="en-GB" sz="2200" dirty="0" smtClean="0">
                <a:solidFill>
                  <a:schemeClr val="tx1"/>
                </a:solidFill>
                <a:cs typeface="Times New Roman" pitchFamily="18" charset="0"/>
              </a:rPr>
              <a:t>coming </a:t>
            </a:r>
            <a:r>
              <a:rPr lang="en-GB" sz="2200" dirty="0">
                <a:solidFill>
                  <a:schemeClr val="tx1"/>
                </a:solidFill>
                <a:cs typeface="Times New Roman" pitchFamily="18" charset="0"/>
              </a:rPr>
              <a:t>up with a new solution. </a:t>
            </a:r>
            <a:r>
              <a:rPr lang="en-GB" sz="2200" i="1" dirty="0">
                <a:solidFill>
                  <a:schemeClr val="tx1"/>
                </a:solidFill>
                <a:cs typeface="Times New Roman" pitchFamily="18" charset="0"/>
                <a:hlinkClick r:id="rId3"/>
              </a:rPr>
              <a:t>https://www.quora.com</a:t>
            </a:r>
            <a:r>
              <a:rPr lang="en-GB" sz="2200" i="1" dirty="0">
                <a:solidFill>
                  <a:schemeClr val="tx1"/>
                </a:solidFill>
                <a:cs typeface="Times New Roman" pitchFamily="18" charset="0"/>
              </a:rPr>
              <a:t> </a:t>
            </a:r>
          </a:p>
          <a:p>
            <a:pPr>
              <a:buFont typeface="Wingdings" pitchFamily="2" charset="2"/>
              <a:buChar char="q"/>
            </a:pPr>
            <a:r>
              <a:rPr lang="en-US" sz="2200" dirty="0">
                <a:solidFill>
                  <a:schemeClr val="tx1"/>
                </a:solidFill>
                <a:cs typeface="Times New Roman" pitchFamily="18" charset="0"/>
              </a:rPr>
              <a:t>Solving problems using an indirect, creative way through reasoning that is not obvious. It involves ideas that may not be obtainable using the traditional step-by-step logic. </a:t>
            </a:r>
            <a:r>
              <a:rPr lang="en-US" sz="2200" i="1" u="sng" dirty="0">
                <a:solidFill>
                  <a:schemeClr val="tx1"/>
                </a:solidFill>
                <a:cs typeface="Times New Roman" pitchFamily="18" charset="0"/>
              </a:rPr>
              <a:t>https://em.wikipedia.org&gt;wiki</a:t>
            </a:r>
            <a:r>
              <a:rPr lang="en-US" sz="2200" i="1" dirty="0">
                <a:solidFill>
                  <a:schemeClr val="tx1"/>
                </a:solidFill>
                <a:cs typeface="Times New Roman" pitchFamily="18" charset="0"/>
              </a:rPr>
              <a:t>  </a:t>
            </a:r>
          </a:p>
        </p:txBody>
      </p:sp>
      <p:sp>
        <p:nvSpPr>
          <p:cNvPr id="9" name="Content Placeholder 2"/>
          <p:cNvSpPr txBox="1">
            <a:spLocks/>
          </p:cNvSpPr>
          <p:nvPr/>
        </p:nvSpPr>
        <p:spPr>
          <a:xfrm>
            <a:off x="8301755" y="692696"/>
            <a:ext cx="512812" cy="432048"/>
          </a:xfrm>
          <a:prstGeom prst="rect">
            <a:avLst/>
          </a:prstGeom>
        </p:spPr>
        <p:txBody>
          <a:bodyPr vert="horz" lIns="91440" tIns="45720" rIns="91440" bIns="45720" rtlCol="0">
            <a:norm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68580" indent="0">
              <a:spcBef>
                <a:spcPts val="0"/>
              </a:spcBef>
              <a:spcAft>
                <a:spcPts val="1200"/>
              </a:spcAft>
              <a:buNone/>
            </a:pPr>
            <a:r>
              <a:rPr lang="en-US" sz="2000" dirty="0" smtClean="0">
                <a:solidFill>
                  <a:schemeClr val="tx1"/>
                </a:solidFill>
                <a:cs typeface="Times New Roman" pitchFamily="18" charset="0"/>
              </a:rPr>
              <a:t>is </a:t>
            </a:r>
          </a:p>
        </p:txBody>
      </p:sp>
    </p:spTree>
    <p:extLst>
      <p:ext uri="{BB962C8B-B14F-4D97-AF65-F5344CB8AC3E}">
        <p14:creationId xmlns:p14="http://schemas.microsoft.com/office/powerpoint/2010/main" val="147992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Effect transition="in" filter="fade">
                                      <p:cBhvr>
                                        <p:cTn id="56" dur="1000"/>
                                        <p:tgtEl>
                                          <p:spTgt spid="9">
                                            <p:txEl>
                                              <p:pRg st="0" end="0"/>
                                            </p:txEl>
                                          </p:spTgt>
                                        </p:tgtEl>
                                      </p:cBhvr>
                                    </p:animEffect>
                                    <p:anim calcmode="lin" valueType="num">
                                      <p:cBhvr>
                                        <p:cTn id="5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7200918" cy="864096"/>
          </a:xfrm>
        </p:spPr>
        <p:txBody>
          <a:bodyPr>
            <a:noAutofit/>
          </a:bodyPr>
          <a:lstStyle/>
          <a:p>
            <a:pPr marL="0" indent="0">
              <a:spcBef>
                <a:spcPts val="0"/>
              </a:spcBef>
              <a:spcAft>
                <a:spcPts val="1800"/>
              </a:spcAft>
            </a:pPr>
            <a:r>
              <a:rPr lang="en-US" sz="2800" dirty="0">
                <a:cs typeface="Times New Roman" pitchFamily="18" charset="0"/>
              </a:rPr>
              <a:t>Basic thinking tools – (Edward de Bono) identified 7 basic thinking skills</a:t>
            </a:r>
            <a:r>
              <a:rPr lang="en-US" sz="2800" dirty="0" smtClean="0">
                <a:cs typeface="Times New Roman" pitchFamily="18" charset="0"/>
              </a:rPr>
              <a:t>:</a:t>
            </a:r>
            <a:endParaRPr lang="en-US" sz="28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539552" y="1556792"/>
            <a:ext cx="8208912" cy="5002668"/>
          </a:xfrm>
        </p:spPr>
        <p:txBody>
          <a:bodyPr>
            <a:noAutofit/>
          </a:bodyPr>
          <a:lstStyle/>
          <a:p>
            <a:pPr>
              <a:buFont typeface="Wingdings" pitchFamily="2" charset="2"/>
              <a:buChar char="q"/>
            </a:pPr>
            <a:r>
              <a:rPr lang="en-US" dirty="0">
                <a:solidFill>
                  <a:schemeClr val="tx1"/>
                </a:solidFill>
                <a:cs typeface="Times New Roman" pitchFamily="18" charset="0"/>
              </a:rPr>
              <a:t>PMI- Plus, Minus, Interesting – think before judging or concluding (avoid impulsive </a:t>
            </a:r>
            <a:r>
              <a:rPr lang="en-US" dirty="0" smtClean="0">
                <a:solidFill>
                  <a:schemeClr val="tx1"/>
                </a:solidFill>
                <a:cs typeface="Times New Roman" pitchFamily="18" charset="0"/>
              </a:rPr>
              <a:t>reactions)</a:t>
            </a:r>
          </a:p>
          <a:p>
            <a:pPr>
              <a:buFont typeface="Wingdings" pitchFamily="2" charset="2"/>
              <a:buChar char="q"/>
            </a:pPr>
            <a:r>
              <a:rPr lang="en-US" dirty="0" smtClean="0">
                <a:solidFill>
                  <a:schemeClr val="tx1"/>
                </a:solidFill>
                <a:cs typeface="Times New Roman" pitchFamily="18" charset="0"/>
              </a:rPr>
              <a:t>CAF- </a:t>
            </a:r>
            <a:r>
              <a:rPr lang="en-US" dirty="0">
                <a:solidFill>
                  <a:schemeClr val="tx1"/>
                </a:solidFill>
                <a:cs typeface="Times New Roman" pitchFamily="18" charset="0"/>
              </a:rPr>
              <a:t>Consider All Factors, </a:t>
            </a:r>
            <a:r>
              <a:rPr lang="en-US" dirty="0" smtClean="0">
                <a:solidFill>
                  <a:schemeClr val="tx1"/>
                </a:solidFill>
                <a:cs typeface="Times New Roman" pitchFamily="18" charset="0"/>
              </a:rPr>
              <a:t>good/bad</a:t>
            </a:r>
          </a:p>
          <a:p>
            <a:pPr>
              <a:buFont typeface="Wingdings" pitchFamily="2" charset="2"/>
              <a:buChar char="q"/>
            </a:pPr>
            <a:r>
              <a:rPr lang="en-US" dirty="0" smtClean="0">
                <a:solidFill>
                  <a:schemeClr val="tx1"/>
                </a:solidFill>
                <a:cs typeface="Times New Roman" pitchFamily="18" charset="0"/>
              </a:rPr>
              <a:t>C </a:t>
            </a:r>
            <a:r>
              <a:rPr lang="en-US" dirty="0">
                <a:solidFill>
                  <a:schemeClr val="tx1"/>
                </a:solidFill>
                <a:cs typeface="Times New Roman" pitchFamily="18" charset="0"/>
              </a:rPr>
              <a:t>&amp; S- Consequences / Sequel : possible results or </a:t>
            </a:r>
            <a:r>
              <a:rPr lang="en-US" dirty="0" smtClean="0">
                <a:solidFill>
                  <a:schemeClr val="tx1"/>
                </a:solidFill>
                <a:cs typeface="Times New Roman" pitchFamily="18" charset="0"/>
              </a:rPr>
              <a:t>outcome</a:t>
            </a:r>
          </a:p>
          <a:p>
            <a:pPr>
              <a:buFont typeface="Wingdings" pitchFamily="2" charset="2"/>
              <a:buChar char="q"/>
            </a:pPr>
            <a:r>
              <a:rPr lang="en-US" dirty="0" smtClean="0">
                <a:solidFill>
                  <a:schemeClr val="tx1"/>
                </a:solidFill>
                <a:cs typeface="Times New Roman" pitchFamily="18" charset="0"/>
              </a:rPr>
              <a:t>AGO- </a:t>
            </a:r>
            <a:r>
              <a:rPr lang="en-US" dirty="0">
                <a:solidFill>
                  <a:schemeClr val="tx1"/>
                </a:solidFill>
                <a:cs typeface="Times New Roman" pitchFamily="18" charset="0"/>
              </a:rPr>
              <a:t>Aims, Goals, Objectives </a:t>
            </a:r>
            <a:r>
              <a:rPr lang="en-US" dirty="0" smtClean="0">
                <a:solidFill>
                  <a:schemeClr val="tx1"/>
                </a:solidFill>
                <a:cs typeface="Times New Roman" pitchFamily="18" charset="0"/>
              </a:rPr>
              <a:t>i.e</a:t>
            </a:r>
            <a:r>
              <a:rPr lang="en-US" dirty="0">
                <a:solidFill>
                  <a:schemeClr val="tx1"/>
                </a:solidFill>
                <a:cs typeface="Times New Roman" pitchFamily="18" charset="0"/>
              </a:rPr>
              <a:t>. general </a:t>
            </a:r>
            <a:r>
              <a:rPr lang="en-US" dirty="0" smtClean="0">
                <a:solidFill>
                  <a:schemeClr val="tx1"/>
                </a:solidFill>
                <a:cs typeface="Times New Roman" pitchFamily="18" charset="0"/>
              </a:rPr>
              <a:t>direction ultimate </a:t>
            </a:r>
            <a:r>
              <a:rPr lang="en-US" dirty="0">
                <a:solidFill>
                  <a:schemeClr val="tx1"/>
                </a:solidFill>
                <a:cs typeface="Times New Roman" pitchFamily="18" charset="0"/>
              </a:rPr>
              <a:t>destination/end </a:t>
            </a:r>
            <a:r>
              <a:rPr lang="en-US" dirty="0" err="1" smtClean="0">
                <a:solidFill>
                  <a:schemeClr val="tx1"/>
                </a:solidFill>
                <a:cs typeface="Times New Roman" pitchFamily="18" charset="0"/>
              </a:rPr>
              <a:t>recognisable</a:t>
            </a:r>
            <a:r>
              <a:rPr lang="en-US" dirty="0" smtClean="0">
                <a:solidFill>
                  <a:schemeClr val="tx1"/>
                </a:solidFill>
                <a:cs typeface="Times New Roman" pitchFamily="18" charset="0"/>
              </a:rPr>
              <a:t> </a:t>
            </a:r>
            <a:r>
              <a:rPr lang="en-US" dirty="0">
                <a:solidFill>
                  <a:schemeClr val="tx1"/>
                </a:solidFill>
                <a:cs typeface="Times New Roman" pitchFamily="18" charset="0"/>
              </a:rPr>
              <a:t>point </a:t>
            </a:r>
            <a:r>
              <a:rPr lang="en-US" dirty="0" smtClean="0">
                <a:solidFill>
                  <a:schemeClr val="tx1"/>
                </a:solidFill>
                <a:cs typeface="Times New Roman" pitchFamily="18" charset="0"/>
              </a:rPr>
              <a:t>of achievement </a:t>
            </a:r>
            <a:r>
              <a:rPr lang="en-US" dirty="0">
                <a:solidFill>
                  <a:schemeClr val="tx1"/>
                </a:solidFill>
                <a:cs typeface="Times New Roman" pitchFamily="18" charset="0"/>
              </a:rPr>
              <a:t>along the way</a:t>
            </a:r>
          </a:p>
          <a:p>
            <a:pPr>
              <a:buFont typeface="Wingdings" pitchFamily="2" charset="2"/>
              <a:buChar char="q"/>
            </a:pPr>
            <a:r>
              <a:rPr lang="en-US" dirty="0">
                <a:solidFill>
                  <a:schemeClr val="tx1"/>
                </a:solidFill>
                <a:cs typeface="Times New Roman" pitchFamily="18" charset="0"/>
              </a:rPr>
              <a:t>FLIP- First Important Priorities</a:t>
            </a:r>
          </a:p>
          <a:p>
            <a:pPr>
              <a:buFont typeface="Wingdings" pitchFamily="2" charset="2"/>
              <a:buChar char="q"/>
            </a:pPr>
            <a:r>
              <a:rPr lang="en-US" dirty="0">
                <a:solidFill>
                  <a:schemeClr val="tx1"/>
                </a:solidFill>
                <a:cs typeface="Times New Roman" pitchFamily="18" charset="0"/>
              </a:rPr>
              <a:t>APC- Alternatives, </a:t>
            </a:r>
            <a:r>
              <a:rPr lang="en-US" dirty="0" smtClean="0">
                <a:solidFill>
                  <a:schemeClr val="tx1"/>
                </a:solidFill>
                <a:cs typeface="Times New Roman" pitchFamily="18" charset="0"/>
              </a:rPr>
              <a:t>Possibilities, Choices</a:t>
            </a:r>
            <a:endParaRPr lang="en-US" dirty="0">
              <a:solidFill>
                <a:schemeClr val="tx1"/>
              </a:solidFill>
              <a:cs typeface="Times New Roman" pitchFamily="18" charset="0"/>
            </a:endParaRPr>
          </a:p>
          <a:p>
            <a:pPr>
              <a:buFont typeface="Wingdings" pitchFamily="2" charset="2"/>
              <a:buChar char="q"/>
            </a:pPr>
            <a:r>
              <a:rPr lang="en-US" dirty="0">
                <a:solidFill>
                  <a:schemeClr val="tx1"/>
                </a:solidFill>
                <a:cs typeface="Times New Roman" pitchFamily="18" charset="0"/>
              </a:rPr>
              <a:t>OPV- Other people’s views- </a:t>
            </a:r>
            <a:r>
              <a:rPr lang="en-US" dirty="0" smtClean="0">
                <a:solidFill>
                  <a:schemeClr val="tx1"/>
                </a:solidFill>
                <a:cs typeface="Times New Roman" pitchFamily="18" charset="0"/>
              </a:rPr>
              <a:t>seeing </a:t>
            </a:r>
            <a:r>
              <a:rPr lang="en-US" dirty="0">
                <a:solidFill>
                  <a:schemeClr val="tx1"/>
                </a:solidFill>
                <a:cs typeface="Times New Roman" pitchFamily="18" charset="0"/>
              </a:rPr>
              <a:t>things from </a:t>
            </a:r>
            <a:r>
              <a:rPr lang="en-US" dirty="0" smtClean="0">
                <a:solidFill>
                  <a:schemeClr val="tx1"/>
                </a:solidFill>
                <a:cs typeface="Times New Roman" pitchFamily="18" charset="0"/>
              </a:rPr>
              <a:t>others’</a:t>
            </a:r>
            <a:r>
              <a:rPr lang="en-US" dirty="0">
                <a:solidFill>
                  <a:schemeClr val="tx1"/>
                </a:solidFill>
                <a:cs typeface="Times New Roman" pitchFamily="18" charset="0"/>
              </a:rPr>
              <a:t> </a:t>
            </a:r>
            <a:r>
              <a:rPr lang="en-US" dirty="0" smtClean="0">
                <a:solidFill>
                  <a:schemeClr val="tx1"/>
                </a:solidFill>
                <a:cs typeface="Times New Roman" pitchFamily="18" charset="0"/>
              </a:rPr>
              <a:t>point </a:t>
            </a:r>
            <a:r>
              <a:rPr lang="en-US" dirty="0">
                <a:solidFill>
                  <a:schemeClr val="tx1"/>
                </a:solidFill>
                <a:cs typeface="Times New Roman" pitchFamily="18" charset="0"/>
              </a:rPr>
              <a:t>of view, tolerating, </a:t>
            </a:r>
            <a:r>
              <a:rPr lang="en-US" dirty="0" smtClean="0">
                <a:solidFill>
                  <a:schemeClr val="tx1"/>
                </a:solidFill>
                <a:cs typeface="Times New Roman" pitchFamily="18" charset="0"/>
              </a:rPr>
              <a:t>accommodating </a:t>
            </a:r>
            <a:r>
              <a:rPr lang="en-US" dirty="0">
                <a:solidFill>
                  <a:schemeClr val="tx1"/>
                </a:solidFill>
                <a:cs typeface="Times New Roman" pitchFamily="18" charset="0"/>
              </a:rPr>
              <a:t>divergent but </a:t>
            </a:r>
            <a:r>
              <a:rPr lang="en-US" dirty="0" smtClean="0">
                <a:solidFill>
                  <a:schemeClr val="tx1"/>
                </a:solidFill>
                <a:cs typeface="Times New Roman" pitchFamily="18" charset="0"/>
              </a:rPr>
              <a:t>positive views.</a:t>
            </a:r>
            <a:endParaRPr lang="en-US" dirty="0">
              <a:solidFill>
                <a:schemeClr val="tx1"/>
              </a:solidFill>
              <a:cs typeface="Times New Roman" pitchFamily="18" charset="0"/>
            </a:endParaRPr>
          </a:p>
        </p:txBody>
      </p:sp>
    </p:spTree>
    <p:extLst>
      <p:ext uri="{BB962C8B-B14F-4D97-AF65-F5344CB8AC3E}">
        <p14:creationId xmlns:p14="http://schemas.microsoft.com/office/powerpoint/2010/main" val="140317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Effect transition="in" filter="fade">
                                      <p:cBhvr>
                                        <p:cTn id="21" dur="1000"/>
                                        <p:tgtEl>
                                          <p:spTgt spid="7">
                                            <p:txEl>
                                              <p:pRg st="2" end="2"/>
                                            </p:txEl>
                                          </p:spTgt>
                                        </p:tgtEl>
                                      </p:cBhvr>
                                    </p:animEffect>
                                    <p:anim calcmode="lin" valueType="num">
                                      <p:cBhvr>
                                        <p:cTn id="22"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1000"/>
                                        <p:tgtEl>
                                          <p:spTgt spid="7">
                                            <p:txEl>
                                              <p:pRg st="3" end="3"/>
                                            </p:txEl>
                                          </p:spTgt>
                                        </p:tgtEl>
                                      </p:cBhvr>
                                    </p:animEffect>
                                    <p:anim calcmode="lin" valueType="num">
                                      <p:cBhvr>
                                        <p:cTn id="29"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anim calcmode="lin" valueType="num">
                                      <p:cBhvr>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Effect transition="in" filter="fade">
                                      <p:cBhvr>
                                        <p:cTn id="42" dur="1000"/>
                                        <p:tgtEl>
                                          <p:spTgt spid="7">
                                            <p:txEl>
                                              <p:pRg st="5" end="5"/>
                                            </p:txEl>
                                          </p:spTgt>
                                        </p:tgtEl>
                                      </p:cBhvr>
                                    </p:animEffect>
                                    <p:anim calcmode="lin" valueType="num">
                                      <p:cBhvr>
                                        <p:cTn id="43"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1000"/>
                                        <p:tgtEl>
                                          <p:spTgt spid="7">
                                            <p:txEl>
                                              <p:pRg st="6" end="6"/>
                                            </p:txEl>
                                          </p:spTgt>
                                        </p:tgtEl>
                                      </p:cBhvr>
                                    </p:animEffect>
                                    <p:anim calcmode="lin" valueType="num">
                                      <p:cBhvr>
                                        <p:cTn id="50"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4608512" cy="432048"/>
          </a:xfrm>
        </p:spPr>
        <p:txBody>
          <a:bodyPr>
            <a:noAutofit/>
          </a:bodyPr>
          <a:lstStyle/>
          <a:p>
            <a:pPr marL="0" indent="0">
              <a:spcBef>
                <a:spcPts val="0"/>
              </a:spcBef>
              <a:spcAft>
                <a:spcPts val="1800"/>
              </a:spcAft>
            </a:pPr>
            <a:r>
              <a:rPr lang="en-US" sz="2800" dirty="0" smtClean="0">
                <a:cs typeface="Times New Roman" pitchFamily="18" charset="0"/>
              </a:rPr>
              <a:t>Why Education Revolution?</a:t>
            </a:r>
            <a:endParaRPr lang="en-US" sz="28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467544" y="1196752"/>
            <a:ext cx="7560840" cy="4896544"/>
          </a:xfrm>
        </p:spPr>
        <p:txBody>
          <a:bodyPr>
            <a:noAutofit/>
          </a:bodyPr>
          <a:lstStyle/>
          <a:p>
            <a:pPr>
              <a:spcBef>
                <a:spcPts val="0"/>
              </a:spcBef>
              <a:spcAft>
                <a:spcPts val="1200"/>
              </a:spcAft>
              <a:buFont typeface="Wingdings" pitchFamily="2" charset="2"/>
              <a:buChar char="q"/>
            </a:pPr>
            <a:r>
              <a:rPr lang="en-US" dirty="0">
                <a:solidFill>
                  <a:schemeClr val="tx1"/>
                </a:solidFill>
                <a:cs typeface="Times New Roman" pitchFamily="18" charset="0"/>
              </a:rPr>
              <a:t>The whole world is going through reforms- economy, </a:t>
            </a:r>
            <a:r>
              <a:rPr lang="en-US" dirty="0" smtClean="0">
                <a:solidFill>
                  <a:schemeClr val="tx1"/>
                </a:solidFill>
                <a:cs typeface="Times New Roman" pitchFamily="18" charset="0"/>
              </a:rPr>
              <a:t>politics, Teaching and Learning </a:t>
            </a:r>
            <a:r>
              <a:rPr lang="en-US" dirty="0">
                <a:solidFill>
                  <a:schemeClr val="tx1"/>
                </a:solidFill>
                <a:cs typeface="Times New Roman" pitchFamily="18" charset="0"/>
              </a:rPr>
              <a:t>etc. Nigeria cannot be an </a:t>
            </a:r>
            <a:r>
              <a:rPr lang="en-US" dirty="0" smtClean="0">
                <a:solidFill>
                  <a:schemeClr val="tx1"/>
                </a:solidFill>
                <a:cs typeface="Times New Roman" pitchFamily="18" charset="0"/>
              </a:rPr>
              <a:t>exemption.</a:t>
            </a:r>
          </a:p>
          <a:p>
            <a:pPr>
              <a:spcBef>
                <a:spcPts val="0"/>
              </a:spcBef>
              <a:spcAft>
                <a:spcPts val="1200"/>
              </a:spcAft>
              <a:buFont typeface="Wingdings" pitchFamily="2" charset="2"/>
              <a:buChar char="q"/>
            </a:pPr>
            <a:r>
              <a:rPr lang="en-US" dirty="0" smtClean="0">
                <a:solidFill>
                  <a:schemeClr val="tx1"/>
                </a:solidFill>
                <a:cs typeface="Times New Roman" pitchFamily="18" charset="0"/>
              </a:rPr>
              <a:t>The </a:t>
            </a:r>
            <a:r>
              <a:rPr lang="en-US" dirty="0">
                <a:solidFill>
                  <a:schemeClr val="tx1"/>
                </a:solidFill>
                <a:cs typeface="Times New Roman" pitchFamily="18" charset="0"/>
              </a:rPr>
              <a:t>Transformation Agenda to drive the attainment of NEEDS and vision </a:t>
            </a:r>
            <a:r>
              <a:rPr lang="en-US" dirty="0" smtClean="0">
                <a:solidFill>
                  <a:schemeClr val="tx1"/>
                </a:solidFill>
                <a:cs typeface="Times New Roman" pitchFamily="18" charset="0"/>
              </a:rPr>
              <a:t>8 MDGs of the year 2020, 17 MDGs of 2030 and </a:t>
            </a:r>
            <a:r>
              <a:rPr lang="en-US" dirty="0">
                <a:solidFill>
                  <a:schemeClr val="tx1"/>
                </a:solidFill>
                <a:cs typeface="Times New Roman" pitchFamily="18" charset="0"/>
              </a:rPr>
              <a:t>the Blueprints </a:t>
            </a:r>
            <a:r>
              <a:rPr lang="en-US" dirty="0" smtClean="0">
                <a:solidFill>
                  <a:schemeClr val="tx1"/>
                </a:solidFill>
                <a:cs typeface="Times New Roman" pitchFamily="18" charset="0"/>
              </a:rPr>
              <a:t>for </a:t>
            </a:r>
            <a:r>
              <a:rPr lang="en-US" dirty="0">
                <a:solidFill>
                  <a:schemeClr val="tx1"/>
                </a:solidFill>
                <a:cs typeface="Times New Roman" pitchFamily="18" charset="0"/>
              </a:rPr>
              <a:t>the Transformation Agenda sees Education as an investment for economic, social, and political </a:t>
            </a:r>
            <a:r>
              <a:rPr lang="en-US" dirty="0" smtClean="0">
                <a:solidFill>
                  <a:schemeClr val="tx1"/>
                </a:solidFill>
                <a:cs typeface="Times New Roman" pitchFamily="18" charset="0"/>
              </a:rPr>
              <a:t>development. (</a:t>
            </a:r>
            <a:r>
              <a:rPr lang="en-US" dirty="0">
                <a:solidFill>
                  <a:schemeClr val="tx1"/>
                </a:solidFill>
                <a:cs typeface="Times New Roman" pitchFamily="18" charset="0"/>
              </a:rPr>
              <a:t>FRN </a:t>
            </a:r>
            <a:r>
              <a:rPr lang="en-US" dirty="0" smtClean="0">
                <a:solidFill>
                  <a:schemeClr val="tx1"/>
                </a:solidFill>
                <a:cs typeface="Times New Roman" pitchFamily="18" charset="0"/>
              </a:rPr>
              <a:t>2014), </a:t>
            </a:r>
            <a:r>
              <a:rPr lang="en-US" dirty="0" err="1" smtClean="0">
                <a:solidFill>
                  <a:schemeClr val="tx1"/>
                </a:solidFill>
                <a:cs typeface="Times New Roman" pitchFamily="18" charset="0"/>
              </a:rPr>
              <a:t>wikipedia</a:t>
            </a:r>
            <a:endParaRPr lang="en-US" dirty="0" smtClean="0">
              <a:solidFill>
                <a:schemeClr val="tx1"/>
              </a:solidFill>
              <a:cs typeface="Times New Roman" pitchFamily="18" charset="0"/>
            </a:endParaRPr>
          </a:p>
        </p:txBody>
      </p:sp>
    </p:spTree>
    <p:extLst>
      <p:ext uri="{BB962C8B-B14F-4D97-AF65-F5344CB8AC3E}">
        <p14:creationId xmlns:p14="http://schemas.microsoft.com/office/powerpoint/2010/main" val="1548138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71600" y="692696"/>
            <a:ext cx="4608512" cy="432048"/>
          </a:xfrm>
        </p:spPr>
        <p:txBody>
          <a:bodyPr>
            <a:noAutofit/>
          </a:bodyPr>
          <a:lstStyle/>
          <a:p>
            <a:pPr marL="0" indent="0">
              <a:spcBef>
                <a:spcPts val="0"/>
              </a:spcBef>
              <a:spcAft>
                <a:spcPts val="1800"/>
              </a:spcAft>
            </a:pPr>
            <a:r>
              <a:rPr lang="en-US" sz="2800" dirty="0" smtClean="0">
                <a:cs typeface="Times New Roman" pitchFamily="18" charset="0"/>
              </a:rPr>
              <a:t>Why Education Revolution?</a:t>
            </a:r>
            <a:endParaRPr lang="en-US" sz="2800" dirty="0">
              <a:cs typeface="Times New Roman" pitchFamily="18" charset="0"/>
            </a:endParaRPr>
          </a:p>
        </p:txBody>
      </p:sp>
      <p:sp>
        <p:nvSpPr>
          <p:cNvPr id="8" name="TextBox 7"/>
          <p:cNvSpPr txBox="1"/>
          <p:nvPr/>
        </p:nvSpPr>
        <p:spPr>
          <a:xfrm>
            <a:off x="1547664" y="6559460"/>
            <a:ext cx="6175176" cy="230832"/>
          </a:xfrm>
          <a:prstGeom prst="rect">
            <a:avLst/>
          </a:prstGeom>
          <a:noFill/>
        </p:spPr>
        <p:txBody>
          <a:bodyPr wrap="square" rtlCol="0">
            <a:spAutoFit/>
          </a:bodyPr>
          <a:lstStyle/>
          <a:p>
            <a:pPr algn="ctr"/>
            <a:r>
              <a:rPr lang="en-GB" sz="900" b="1" dirty="0">
                <a:solidFill>
                  <a:schemeClr val="accent2">
                    <a:lumMod val="75000"/>
                  </a:schemeClr>
                </a:solidFill>
                <a:latin typeface="Century Gothic" pitchFamily="34" charset="0"/>
              </a:rPr>
              <a:t>avjibowo@natreslwebinarapril2023</a:t>
            </a:r>
            <a:endParaRPr lang="en-GB" sz="900" b="1" dirty="0">
              <a:solidFill>
                <a:schemeClr val="accent2">
                  <a:lumMod val="75000"/>
                </a:schemeClr>
              </a:solidFill>
              <a:latin typeface="Century Gothic" pitchFamily="34" charset="0"/>
            </a:endParaRPr>
          </a:p>
        </p:txBody>
      </p:sp>
      <p:sp>
        <p:nvSpPr>
          <p:cNvPr id="7" name="Content Placeholder 2"/>
          <p:cNvSpPr>
            <a:spLocks noGrp="1"/>
          </p:cNvSpPr>
          <p:nvPr>
            <p:ph idx="1"/>
          </p:nvPr>
        </p:nvSpPr>
        <p:spPr>
          <a:xfrm>
            <a:off x="611560" y="1196752"/>
            <a:ext cx="6840760" cy="4896544"/>
          </a:xfrm>
        </p:spPr>
        <p:txBody>
          <a:bodyPr>
            <a:noAutofit/>
          </a:bodyPr>
          <a:lstStyle/>
          <a:p>
            <a:pPr>
              <a:spcBef>
                <a:spcPts val="0"/>
              </a:spcBef>
              <a:spcAft>
                <a:spcPts val="1200"/>
              </a:spcAft>
              <a:buFont typeface="Wingdings" pitchFamily="2" charset="2"/>
              <a:buChar char="q"/>
            </a:pPr>
            <a:r>
              <a:rPr lang="en-US" dirty="0" smtClean="0">
                <a:solidFill>
                  <a:schemeClr val="tx1"/>
                </a:solidFill>
                <a:cs typeface="Times New Roman" pitchFamily="18" charset="0"/>
              </a:rPr>
              <a:t>Nigeria </a:t>
            </a:r>
            <a:r>
              <a:rPr lang="en-US" dirty="0">
                <a:solidFill>
                  <a:schemeClr val="tx1"/>
                </a:solidFill>
                <a:cs typeface="Times New Roman" pitchFamily="18" charset="0"/>
              </a:rPr>
              <a:t>sees and uses Education as an Instrument Par Excellence. For the nation to achieve the goal of true transformation, Education itself </a:t>
            </a:r>
            <a:r>
              <a:rPr lang="en-US" dirty="0" smtClean="0">
                <a:solidFill>
                  <a:schemeClr val="tx1"/>
                </a:solidFill>
                <a:cs typeface="Times New Roman" pitchFamily="18" charset="0"/>
              </a:rPr>
              <a:t>and Teaching strategies must first be </a:t>
            </a:r>
            <a:r>
              <a:rPr lang="en-US" dirty="0" err="1" smtClean="0">
                <a:solidFill>
                  <a:schemeClr val="tx1"/>
                </a:solidFill>
                <a:cs typeface="Times New Roman" pitchFamily="18" charset="0"/>
              </a:rPr>
              <a:t>revolutionised</a:t>
            </a:r>
            <a:r>
              <a:rPr lang="en-US" dirty="0" smtClean="0">
                <a:solidFill>
                  <a:schemeClr val="tx1"/>
                </a:solidFill>
                <a:cs typeface="Times New Roman" pitchFamily="18" charset="0"/>
              </a:rPr>
              <a:t>; The reason why the theme of this conference is quite relevant  and timely indeed. The number 4 of the goals of the 17 </a:t>
            </a:r>
            <a:r>
              <a:rPr lang="en-US" dirty="0">
                <a:solidFill>
                  <a:schemeClr val="tx1"/>
                </a:solidFill>
                <a:cs typeface="Times New Roman" pitchFamily="18" charset="0"/>
              </a:rPr>
              <a:t>S</a:t>
            </a:r>
            <a:r>
              <a:rPr lang="en-US" dirty="0" smtClean="0">
                <a:solidFill>
                  <a:schemeClr val="tx1"/>
                </a:solidFill>
                <a:cs typeface="Times New Roman" pitchFamily="18" charset="0"/>
              </a:rPr>
              <a:t>ustainable Development SDGs is Quality Education which is expected to have been achieved by the year 2030. Hence ELTAN is on course. Congratulations to us all.</a:t>
            </a:r>
            <a:endParaRPr lang="en-US" dirty="0">
              <a:solidFill>
                <a:schemeClr val="tx1"/>
              </a:solidFill>
              <a:cs typeface="Times New Roman" pitchFamily="18" charset="0"/>
            </a:endParaRPr>
          </a:p>
        </p:txBody>
      </p:sp>
    </p:spTree>
    <p:extLst>
      <p:ext uri="{BB962C8B-B14F-4D97-AF65-F5344CB8AC3E}">
        <p14:creationId xmlns:p14="http://schemas.microsoft.com/office/powerpoint/2010/main" val="390497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TM01790493[[fn=SOHO]]</Template>
  <TotalTime>834</TotalTime>
  <Words>1610</Words>
  <Application>Microsoft Office PowerPoint</Application>
  <PresentationFormat>On-screen Show (4:3)</PresentationFormat>
  <Paragraphs>127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Austin</vt:lpstr>
      <vt:lpstr>PowerPoint Presentation</vt:lpstr>
      <vt:lpstr>Education</vt:lpstr>
      <vt:lpstr>Non-formal Education-</vt:lpstr>
      <vt:lpstr>Formal education-</vt:lpstr>
      <vt:lpstr>Revolution-</vt:lpstr>
      <vt:lpstr>Lateral Thinking Approach (Edward de Bono 1967)</vt:lpstr>
      <vt:lpstr>Basic thinking tools – (Edward de Bono) identified 7 basic thinking skills:</vt:lpstr>
      <vt:lpstr>Why Education Revolution?</vt:lpstr>
      <vt:lpstr>Why Education Revolution?</vt:lpstr>
      <vt:lpstr>Skills development needed  by employers in the New Era to address graduate  unemployment.</vt:lpstr>
      <vt:lpstr>Implications for English  Language Teaching (ELT) in the post Covid-19 Nigerian Schools/Relevance of Lateral Thinking Approach.</vt:lpstr>
      <vt:lpstr>PowerPoint Presentation</vt:lpstr>
      <vt:lpstr>Practice:</vt:lpstr>
      <vt:lpstr>Practice:</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Lima</dc:creator>
  <cp:lastModifiedBy>ADEJOKE</cp:lastModifiedBy>
  <cp:revision>89</cp:revision>
  <dcterms:created xsi:type="dcterms:W3CDTF">2014-08-17T09:04:57Z</dcterms:created>
  <dcterms:modified xsi:type="dcterms:W3CDTF">2023-03-27T10:03:55Z</dcterms:modified>
</cp:coreProperties>
</file>