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6" r:id="rId1"/>
  </p:sldMasterIdLst>
  <p:notesMasterIdLst>
    <p:notesMasterId r:id="rId35"/>
  </p:notesMasterIdLst>
  <p:sldIdLst>
    <p:sldId id="259" r:id="rId2"/>
    <p:sldId id="258" r:id="rId3"/>
    <p:sldId id="694" r:id="rId4"/>
    <p:sldId id="417" r:id="rId5"/>
    <p:sldId id="418" r:id="rId6"/>
    <p:sldId id="419" r:id="rId7"/>
    <p:sldId id="421" r:id="rId8"/>
    <p:sldId id="724" r:id="rId9"/>
    <p:sldId id="423" r:id="rId10"/>
    <p:sldId id="424" r:id="rId11"/>
    <p:sldId id="426" r:id="rId12"/>
    <p:sldId id="725" r:id="rId13"/>
    <p:sldId id="380" r:id="rId14"/>
    <p:sldId id="440" r:id="rId15"/>
    <p:sldId id="441" r:id="rId16"/>
    <p:sldId id="442" r:id="rId17"/>
    <p:sldId id="443" r:id="rId18"/>
    <p:sldId id="650" r:id="rId19"/>
    <p:sldId id="707" r:id="rId20"/>
    <p:sldId id="723" r:id="rId21"/>
    <p:sldId id="710" r:id="rId22"/>
    <p:sldId id="711" r:id="rId23"/>
    <p:sldId id="712" r:id="rId24"/>
    <p:sldId id="713" r:id="rId25"/>
    <p:sldId id="714" r:id="rId26"/>
    <p:sldId id="715" r:id="rId27"/>
    <p:sldId id="716" r:id="rId28"/>
    <p:sldId id="717" r:id="rId29"/>
    <p:sldId id="718" r:id="rId30"/>
    <p:sldId id="719" r:id="rId31"/>
    <p:sldId id="720" r:id="rId32"/>
    <p:sldId id="727" r:id="rId33"/>
    <p:sldId id="422"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94624" autoAdjust="0"/>
  </p:normalViewPr>
  <p:slideViewPr>
    <p:cSldViewPr>
      <p:cViewPr varScale="1">
        <p:scale>
          <a:sx n="79" d="100"/>
          <a:sy n="79" d="100"/>
        </p:scale>
        <p:origin x="1764" y="26"/>
      </p:cViewPr>
      <p:guideLst>
        <p:guide orient="horz" pos="2160"/>
        <p:guide pos="2880"/>
      </p:guideLst>
    </p:cSldViewPr>
  </p:slideViewPr>
  <p:outlineViewPr>
    <p:cViewPr>
      <p:scale>
        <a:sx n="33" d="100"/>
        <a:sy n="33" d="100"/>
      </p:scale>
      <p:origin x="0" y="3294"/>
    </p:cViewPr>
  </p:outlineViewPr>
  <p:notesTextViewPr>
    <p:cViewPr>
      <p:scale>
        <a:sx n="100" d="100"/>
        <a:sy n="100" d="100"/>
      </p:scale>
      <p:origin x="0" y="0"/>
    </p:cViewPr>
  </p:notesTextViewPr>
  <p:sorterViewPr>
    <p:cViewPr>
      <p:scale>
        <a:sx n="66" d="100"/>
        <a:sy n="66" d="100"/>
      </p:scale>
      <p:origin x="0" y="162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A35E9-1D11-4FC0-B0CE-AD68F1039AE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8D375CD-1366-49EF-8B21-CB57896FAA61}">
      <dgm:prSet phldrT="[Text]" phldr="1"/>
      <dgm:spPr>
        <a:blipFill rotWithShape="0">
          <a:blip xmlns:r="http://schemas.openxmlformats.org/officeDocument/2006/relationships" r:embed="rId1"/>
          <a:stretch>
            <a:fillRect/>
          </a:stretch>
        </a:blipFill>
      </dgm:spPr>
      <dgm:t>
        <a:bodyPr/>
        <a:lstStyle/>
        <a:p>
          <a:endParaRPr lang="en-US" dirty="0"/>
        </a:p>
      </dgm:t>
    </dgm:pt>
    <dgm:pt modelId="{855E65B5-CD83-400E-A2B1-FBDDB8F4BC5B}" type="parTrans" cxnId="{06B9771B-0390-459B-ADE0-E17452A88E14}">
      <dgm:prSet/>
      <dgm:spPr/>
      <dgm:t>
        <a:bodyPr/>
        <a:lstStyle/>
        <a:p>
          <a:endParaRPr lang="en-US"/>
        </a:p>
      </dgm:t>
    </dgm:pt>
    <dgm:pt modelId="{63DD45A2-E2EF-41BA-B7EC-CDDBF0EA83B7}" type="sibTrans" cxnId="{06B9771B-0390-459B-ADE0-E17452A88E14}">
      <dgm:prSet/>
      <dgm:spPr/>
      <dgm:t>
        <a:bodyPr/>
        <a:lstStyle/>
        <a:p>
          <a:endParaRPr lang="en-US"/>
        </a:p>
      </dgm:t>
    </dgm:pt>
    <dgm:pt modelId="{BC8AD775-4958-427E-AA95-C53D3996CC0B}" type="pres">
      <dgm:prSet presAssocID="{B3FA35E9-1D11-4FC0-B0CE-AD68F1039AE5}" presName="diagram" presStyleCnt="0">
        <dgm:presLayoutVars>
          <dgm:dir/>
          <dgm:resizeHandles val="exact"/>
        </dgm:presLayoutVars>
      </dgm:prSet>
      <dgm:spPr/>
    </dgm:pt>
    <dgm:pt modelId="{0C111527-23DA-4981-B823-E24982CD4341}" type="pres">
      <dgm:prSet presAssocID="{48D375CD-1366-49EF-8B21-CB57896FAA61}" presName="node" presStyleLbl="node1" presStyleIdx="0" presStyleCnt="1" custScaleX="156930" custScaleY="179817">
        <dgm:presLayoutVars>
          <dgm:bulletEnabled val="1"/>
        </dgm:presLayoutVars>
      </dgm:prSet>
      <dgm:spPr/>
    </dgm:pt>
  </dgm:ptLst>
  <dgm:cxnLst>
    <dgm:cxn modelId="{68AFCF19-8E2A-4CD7-A2E0-EB6D0A260AA1}" type="presOf" srcId="{48D375CD-1366-49EF-8B21-CB57896FAA61}" destId="{0C111527-23DA-4981-B823-E24982CD4341}" srcOrd="0" destOrd="0" presId="urn:microsoft.com/office/officeart/2005/8/layout/default"/>
    <dgm:cxn modelId="{06B9771B-0390-459B-ADE0-E17452A88E14}" srcId="{B3FA35E9-1D11-4FC0-B0CE-AD68F1039AE5}" destId="{48D375CD-1366-49EF-8B21-CB57896FAA61}" srcOrd="0" destOrd="0" parTransId="{855E65B5-CD83-400E-A2B1-FBDDB8F4BC5B}" sibTransId="{63DD45A2-E2EF-41BA-B7EC-CDDBF0EA83B7}"/>
    <dgm:cxn modelId="{A0EB88D9-09F6-4E0D-B194-01E9E3F8DA37}" type="presOf" srcId="{B3FA35E9-1D11-4FC0-B0CE-AD68F1039AE5}" destId="{BC8AD775-4958-427E-AA95-C53D3996CC0B}" srcOrd="0" destOrd="0" presId="urn:microsoft.com/office/officeart/2005/8/layout/default"/>
    <dgm:cxn modelId="{8740396E-D0CD-4B54-9433-9C2E8A283E97}" type="presParOf" srcId="{BC8AD775-4958-427E-AA95-C53D3996CC0B}" destId="{0C111527-23DA-4981-B823-E24982CD4341}"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CF0A76-33D8-4727-8FF4-28D1725C6DD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D91B6FB-55F2-47B2-8DB4-54267F249F3F}">
      <dgm:prSet phldrT="[Text]" phldr="1"/>
      <dgm:spPr>
        <a:blipFill rotWithShape="0">
          <a:blip xmlns:r="http://schemas.openxmlformats.org/officeDocument/2006/relationships" r:embed="rId1"/>
          <a:stretch>
            <a:fillRect/>
          </a:stretch>
        </a:blipFill>
      </dgm:spPr>
      <dgm:t>
        <a:bodyPr/>
        <a:lstStyle/>
        <a:p>
          <a:endParaRPr lang="en-US" dirty="0"/>
        </a:p>
      </dgm:t>
    </dgm:pt>
    <dgm:pt modelId="{EBFEE790-734C-49CC-B59D-DF45367F7341}" type="parTrans" cxnId="{8E17CD9A-A112-4EA0-A12B-710BAE09224B}">
      <dgm:prSet/>
      <dgm:spPr/>
      <dgm:t>
        <a:bodyPr/>
        <a:lstStyle/>
        <a:p>
          <a:endParaRPr lang="en-US"/>
        </a:p>
      </dgm:t>
    </dgm:pt>
    <dgm:pt modelId="{9C2CCD82-26A1-47D4-948D-30347C7B3BEC}" type="sibTrans" cxnId="{8E17CD9A-A112-4EA0-A12B-710BAE09224B}">
      <dgm:prSet/>
      <dgm:spPr/>
      <dgm:t>
        <a:bodyPr/>
        <a:lstStyle/>
        <a:p>
          <a:endParaRPr lang="en-US"/>
        </a:p>
      </dgm:t>
    </dgm:pt>
    <dgm:pt modelId="{D9552071-2B98-49BE-A71F-D5329254AF25}">
      <dgm:prSet phldrT="[Text]" phldr="1"/>
      <dgm:spPr>
        <a:blipFill rotWithShape="0">
          <a:blip xmlns:r="http://schemas.openxmlformats.org/officeDocument/2006/relationships" r:embed="rId2"/>
          <a:stretch>
            <a:fillRect/>
          </a:stretch>
        </a:blipFill>
      </dgm:spPr>
      <dgm:t>
        <a:bodyPr/>
        <a:lstStyle/>
        <a:p>
          <a:endParaRPr lang="en-US" dirty="0"/>
        </a:p>
      </dgm:t>
    </dgm:pt>
    <dgm:pt modelId="{AEED7719-49B9-4CD5-BD2D-B31D06DA0CA1}" type="parTrans" cxnId="{B5B2AAD0-12BF-4836-B8CB-60F902718A66}">
      <dgm:prSet/>
      <dgm:spPr/>
      <dgm:t>
        <a:bodyPr/>
        <a:lstStyle/>
        <a:p>
          <a:endParaRPr lang="en-US"/>
        </a:p>
      </dgm:t>
    </dgm:pt>
    <dgm:pt modelId="{264EA1CF-193D-4FAB-B9DF-187558D28D4C}" type="sibTrans" cxnId="{B5B2AAD0-12BF-4836-B8CB-60F902718A66}">
      <dgm:prSet/>
      <dgm:spPr/>
      <dgm:t>
        <a:bodyPr/>
        <a:lstStyle/>
        <a:p>
          <a:endParaRPr lang="en-US"/>
        </a:p>
      </dgm:t>
    </dgm:pt>
    <dgm:pt modelId="{4E70F728-29C3-4D84-8C3C-967A7491D330}">
      <dgm:prSet phldrT="[Text]" phldr="1"/>
      <dgm:spPr>
        <a:blipFill rotWithShape="0">
          <a:blip xmlns:r="http://schemas.openxmlformats.org/officeDocument/2006/relationships" r:embed="rId3"/>
          <a:stretch>
            <a:fillRect/>
          </a:stretch>
        </a:blipFill>
      </dgm:spPr>
      <dgm:t>
        <a:bodyPr/>
        <a:lstStyle/>
        <a:p>
          <a:endParaRPr lang="en-US" dirty="0"/>
        </a:p>
      </dgm:t>
    </dgm:pt>
    <dgm:pt modelId="{C7DA4A19-21A2-4F44-A8BB-1A54D467E182}" type="parTrans" cxnId="{D4E9243B-1881-426A-8D94-28539CFEDE51}">
      <dgm:prSet/>
      <dgm:spPr/>
      <dgm:t>
        <a:bodyPr/>
        <a:lstStyle/>
        <a:p>
          <a:endParaRPr lang="en-US"/>
        </a:p>
      </dgm:t>
    </dgm:pt>
    <dgm:pt modelId="{3E325207-B061-489C-92BB-D85B23CE8A2B}" type="sibTrans" cxnId="{D4E9243B-1881-426A-8D94-28539CFEDE51}">
      <dgm:prSet/>
      <dgm:spPr/>
      <dgm:t>
        <a:bodyPr/>
        <a:lstStyle/>
        <a:p>
          <a:endParaRPr lang="en-US"/>
        </a:p>
      </dgm:t>
    </dgm:pt>
    <dgm:pt modelId="{64FDE2A3-2F33-4C6E-B76B-07984ECE0EDA}" type="pres">
      <dgm:prSet presAssocID="{44CF0A76-33D8-4727-8FF4-28D1725C6DD3}" presName="diagram" presStyleCnt="0">
        <dgm:presLayoutVars>
          <dgm:dir/>
          <dgm:resizeHandles val="exact"/>
        </dgm:presLayoutVars>
      </dgm:prSet>
      <dgm:spPr/>
    </dgm:pt>
    <dgm:pt modelId="{EBEBF905-30E1-41A3-A51E-2E5E60F9919A}" type="pres">
      <dgm:prSet presAssocID="{5D91B6FB-55F2-47B2-8DB4-54267F249F3F}" presName="node" presStyleLbl="node1" presStyleIdx="0" presStyleCnt="3">
        <dgm:presLayoutVars>
          <dgm:bulletEnabled val="1"/>
        </dgm:presLayoutVars>
      </dgm:prSet>
      <dgm:spPr/>
    </dgm:pt>
    <dgm:pt modelId="{A00E72E3-F016-4EA4-91A1-EB436E3E48B7}" type="pres">
      <dgm:prSet presAssocID="{9C2CCD82-26A1-47D4-948D-30347C7B3BEC}" presName="sibTrans" presStyleCnt="0"/>
      <dgm:spPr/>
    </dgm:pt>
    <dgm:pt modelId="{E1F039D7-3362-4635-B15C-2D7D7B6A287B}" type="pres">
      <dgm:prSet presAssocID="{D9552071-2B98-49BE-A71F-D5329254AF25}" presName="node" presStyleLbl="node1" presStyleIdx="1" presStyleCnt="3">
        <dgm:presLayoutVars>
          <dgm:bulletEnabled val="1"/>
        </dgm:presLayoutVars>
      </dgm:prSet>
      <dgm:spPr/>
    </dgm:pt>
    <dgm:pt modelId="{E6FAC4E0-79E4-4D51-B0CC-5561D0998896}" type="pres">
      <dgm:prSet presAssocID="{264EA1CF-193D-4FAB-B9DF-187558D28D4C}" presName="sibTrans" presStyleCnt="0"/>
      <dgm:spPr/>
    </dgm:pt>
    <dgm:pt modelId="{587042DA-4A82-4040-AF64-325496FF9086}" type="pres">
      <dgm:prSet presAssocID="{4E70F728-29C3-4D84-8C3C-967A7491D330}" presName="node" presStyleLbl="node1" presStyleIdx="2" presStyleCnt="3" custLinFactNeighborX="-39" custLinFactNeighborY="1763">
        <dgm:presLayoutVars>
          <dgm:bulletEnabled val="1"/>
        </dgm:presLayoutVars>
      </dgm:prSet>
      <dgm:spPr/>
    </dgm:pt>
  </dgm:ptLst>
  <dgm:cxnLst>
    <dgm:cxn modelId="{3E41621D-47CB-4E0C-B521-717CA8E03AD1}" type="presOf" srcId="{44CF0A76-33D8-4727-8FF4-28D1725C6DD3}" destId="{64FDE2A3-2F33-4C6E-B76B-07984ECE0EDA}" srcOrd="0" destOrd="0" presId="urn:microsoft.com/office/officeart/2005/8/layout/default"/>
    <dgm:cxn modelId="{E8605436-74C5-4299-A04A-EAF6A7FFBCBA}" type="presOf" srcId="{4E70F728-29C3-4D84-8C3C-967A7491D330}" destId="{587042DA-4A82-4040-AF64-325496FF9086}" srcOrd="0" destOrd="0" presId="urn:microsoft.com/office/officeart/2005/8/layout/default"/>
    <dgm:cxn modelId="{D4E9243B-1881-426A-8D94-28539CFEDE51}" srcId="{44CF0A76-33D8-4727-8FF4-28D1725C6DD3}" destId="{4E70F728-29C3-4D84-8C3C-967A7491D330}" srcOrd="2" destOrd="0" parTransId="{C7DA4A19-21A2-4F44-A8BB-1A54D467E182}" sibTransId="{3E325207-B061-489C-92BB-D85B23CE8A2B}"/>
    <dgm:cxn modelId="{77B7B544-84B1-498D-B9F9-B4032414BCAA}" type="presOf" srcId="{5D91B6FB-55F2-47B2-8DB4-54267F249F3F}" destId="{EBEBF905-30E1-41A3-A51E-2E5E60F9919A}" srcOrd="0" destOrd="0" presId="urn:microsoft.com/office/officeart/2005/8/layout/default"/>
    <dgm:cxn modelId="{6A437892-82A8-4A2A-8257-5FF0AC4CFC17}" type="presOf" srcId="{D9552071-2B98-49BE-A71F-D5329254AF25}" destId="{E1F039D7-3362-4635-B15C-2D7D7B6A287B}" srcOrd="0" destOrd="0" presId="urn:microsoft.com/office/officeart/2005/8/layout/default"/>
    <dgm:cxn modelId="{8E17CD9A-A112-4EA0-A12B-710BAE09224B}" srcId="{44CF0A76-33D8-4727-8FF4-28D1725C6DD3}" destId="{5D91B6FB-55F2-47B2-8DB4-54267F249F3F}" srcOrd="0" destOrd="0" parTransId="{EBFEE790-734C-49CC-B59D-DF45367F7341}" sibTransId="{9C2CCD82-26A1-47D4-948D-30347C7B3BEC}"/>
    <dgm:cxn modelId="{B5B2AAD0-12BF-4836-B8CB-60F902718A66}" srcId="{44CF0A76-33D8-4727-8FF4-28D1725C6DD3}" destId="{D9552071-2B98-49BE-A71F-D5329254AF25}" srcOrd="1" destOrd="0" parTransId="{AEED7719-49B9-4CD5-BD2D-B31D06DA0CA1}" sibTransId="{264EA1CF-193D-4FAB-B9DF-187558D28D4C}"/>
    <dgm:cxn modelId="{3C375408-B345-4D5D-BA4C-71884F175E88}" type="presParOf" srcId="{64FDE2A3-2F33-4C6E-B76B-07984ECE0EDA}" destId="{EBEBF905-30E1-41A3-A51E-2E5E60F9919A}" srcOrd="0" destOrd="0" presId="urn:microsoft.com/office/officeart/2005/8/layout/default"/>
    <dgm:cxn modelId="{673245B1-607B-4278-B32D-8CF61E0972FC}" type="presParOf" srcId="{64FDE2A3-2F33-4C6E-B76B-07984ECE0EDA}" destId="{A00E72E3-F016-4EA4-91A1-EB436E3E48B7}" srcOrd="1" destOrd="0" presId="urn:microsoft.com/office/officeart/2005/8/layout/default"/>
    <dgm:cxn modelId="{3255D65A-9DA2-4138-933E-94A4D0F0570B}" type="presParOf" srcId="{64FDE2A3-2F33-4C6E-B76B-07984ECE0EDA}" destId="{E1F039D7-3362-4635-B15C-2D7D7B6A287B}" srcOrd="2" destOrd="0" presId="urn:microsoft.com/office/officeart/2005/8/layout/default"/>
    <dgm:cxn modelId="{D42ECCA9-C463-4DFE-9ACE-0A4B7AE2C5F8}" type="presParOf" srcId="{64FDE2A3-2F33-4C6E-B76B-07984ECE0EDA}" destId="{E6FAC4E0-79E4-4D51-B0CC-5561D0998896}" srcOrd="3" destOrd="0" presId="urn:microsoft.com/office/officeart/2005/8/layout/default"/>
    <dgm:cxn modelId="{3289A909-0D9A-473F-A67A-C4346CCCF838}" type="presParOf" srcId="{64FDE2A3-2F33-4C6E-B76B-07984ECE0EDA}" destId="{587042DA-4A82-4040-AF64-325496FF9086}"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11527-23DA-4981-B823-E24982CD4341}">
      <dsp:nvSpPr>
        <dsp:cNvPr id="0" name=""/>
        <dsp:cNvSpPr/>
      </dsp:nvSpPr>
      <dsp:spPr>
        <a:xfrm>
          <a:off x="3493" y="76197"/>
          <a:ext cx="8756013" cy="6019805"/>
        </a:xfrm>
        <a:prstGeom prst="rect">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3493" y="76197"/>
        <a:ext cx="8756013" cy="6019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BF905-30E1-41A3-A51E-2E5E60F9919A}">
      <dsp:nvSpPr>
        <dsp:cNvPr id="0" name=""/>
        <dsp:cNvSpPr/>
      </dsp:nvSpPr>
      <dsp:spPr>
        <a:xfrm>
          <a:off x="1032" y="354424"/>
          <a:ext cx="4026730" cy="2416038"/>
        </a:xfrm>
        <a:prstGeom prst="rect">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032" y="354424"/>
        <a:ext cx="4026730" cy="2416038"/>
      </dsp:txXfrm>
    </dsp:sp>
    <dsp:sp modelId="{E1F039D7-3362-4635-B15C-2D7D7B6A287B}">
      <dsp:nvSpPr>
        <dsp:cNvPr id="0" name=""/>
        <dsp:cNvSpPr/>
      </dsp:nvSpPr>
      <dsp:spPr>
        <a:xfrm>
          <a:off x="4430436" y="354424"/>
          <a:ext cx="4026730" cy="2416038"/>
        </a:xfrm>
        <a:prstGeom prst="rect">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430436" y="354424"/>
        <a:ext cx="4026730" cy="2416038"/>
      </dsp:txXfrm>
    </dsp:sp>
    <dsp:sp modelId="{587042DA-4A82-4040-AF64-325496FF9086}">
      <dsp:nvSpPr>
        <dsp:cNvPr id="0" name=""/>
        <dsp:cNvSpPr/>
      </dsp:nvSpPr>
      <dsp:spPr>
        <a:xfrm>
          <a:off x="2214164" y="3215731"/>
          <a:ext cx="4026730" cy="2416038"/>
        </a:xfrm>
        <a:prstGeom prst="rect">
          <a:avLst/>
        </a:prstGeom>
        <a:blipFill rotWithShape="0">
          <a:blip xmlns:r="http://schemas.openxmlformats.org/officeDocument/2006/relationships" r:embed="rId3"/>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2214164" y="3215731"/>
        <a:ext cx="4026730" cy="241603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3550"/>
          </a:xfrm>
          <a:prstGeom prst="rect">
            <a:avLst/>
          </a:prstGeom>
        </p:spPr>
        <p:txBody>
          <a:bodyPr vert="horz" lIns="91428" tIns="45714" rIns="91428" bIns="45714"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1925" y="0"/>
            <a:ext cx="3036888" cy="463550"/>
          </a:xfrm>
          <a:prstGeom prst="rect">
            <a:avLst/>
          </a:prstGeom>
        </p:spPr>
        <p:txBody>
          <a:bodyPr vert="horz" lIns="91428" tIns="45714" rIns="91428" bIns="45714" rtlCol="0"/>
          <a:lstStyle>
            <a:lvl1pPr algn="r">
              <a:defRPr sz="1200">
                <a:latin typeface="Arial" charset="0"/>
              </a:defRPr>
            </a:lvl1pPr>
          </a:lstStyle>
          <a:p>
            <a:pPr>
              <a:defRPr/>
            </a:pPr>
            <a:fld id="{CE0A0665-70C5-4404-B3E6-76C11B178BC2}" type="datetimeFigureOut">
              <a:rPr lang="en-US"/>
              <a:pPr>
                <a:defRPr/>
              </a:pPr>
              <a:t>11/4/2021</a:t>
            </a:fld>
            <a:endParaRPr lang="en-US"/>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1428" tIns="45714" rIns="91428" bIns="45714" rtlCol="0" anchor="ctr"/>
          <a:lstStyle/>
          <a:p>
            <a:pPr lvl="0"/>
            <a:endParaRPr lang="en-US" noProof="0"/>
          </a:p>
        </p:txBody>
      </p:sp>
      <p:sp>
        <p:nvSpPr>
          <p:cNvPr id="5" name="Notes Placeholder 4"/>
          <p:cNvSpPr>
            <a:spLocks noGrp="1"/>
          </p:cNvSpPr>
          <p:nvPr>
            <p:ph type="body" sz="quarter" idx="3"/>
          </p:nvPr>
        </p:nvSpPr>
        <p:spPr>
          <a:xfrm>
            <a:off x="700088" y="4414838"/>
            <a:ext cx="5610225" cy="4184650"/>
          </a:xfrm>
          <a:prstGeom prst="rect">
            <a:avLst/>
          </a:prstGeom>
        </p:spPr>
        <p:txBody>
          <a:bodyPr vert="horz" lIns="91428" tIns="45714" rIns="91428" bIns="457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1428" tIns="45714" rIns="91428" bIns="45714"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lIns="91428" tIns="45714" rIns="91428" bIns="45714" rtlCol="0" anchor="b"/>
          <a:lstStyle>
            <a:lvl1pPr algn="r">
              <a:defRPr sz="1200">
                <a:latin typeface="Arial" charset="0"/>
              </a:defRPr>
            </a:lvl1pPr>
          </a:lstStyle>
          <a:p>
            <a:pPr>
              <a:defRPr/>
            </a:pPr>
            <a:fld id="{8FF7B28A-2694-42BD-BC47-B31C7C4DE4C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6"/>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r>
              <a:rPr lang="fr-FR" altLang="zh-CN"/>
              <a:t>Pastor Benjamin Onafadeji</a:t>
            </a:r>
          </a:p>
        </p:txBody>
      </p:sp>
      <p:sp>
        <p:nvSpPr>
          <p:cNvPr id="7577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BB6DA98-D946-4B62-BF99-603661BC6173}" type="slidenum">
              <a:rPr lang="zh-CN" altLang="fr-FR" smtClean="0"/>
              <a:pPr/>
              <a:t>33</a:t>
            </a:fld>
            <a:endParaRPr lang="fr-FR" altLang="zh-CN"/>
          </a:p>
        </p:txBody>
      </p:sp>
      <p:sp>
        <p:nvSpPr>
          <p:cNvPr id="75780" name="Rectangle 2"/>
          <p:cNvSpPr>
            <a:spLocks noGrp="1" noRot="1" noChangeAspect="1" noChangeArrowheads="1" noTextEdit="1"/>
          </p:cNvSpPr>
          <p:nvPr>
            <p:ph type="sldImg"/>
          </p:nvPr>
        </p:nvSpPr>
        <p:spPr bwMode="auto">
          <a:xfrm>
            <a:off x="1182688" y="696913"/>
            <a:ext cx="4646612" cy="3484562"/>
          </a:xfrm>
          <a:noFill/>
          <a:ln>
            <a:solidFill>
              <a:srgbClr val="000000"/>
            </a:solidFill>
            <a:miter lim="800000"/>
            <a:headEnd/>
            <a:tailEnd/>
          </a:ln>
        </p:spPr>
      </p:sp>
      <p:sp>
        <p:nvSpPr>
          <p:cNvPr id="7578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83DC96BC-87CE-4B3E-99EB-0D53F65FE733}"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7698098-EBC9-4EC0-94B1-6C251163733D}"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3B94F46-2CF2-43FC-9618-622F87DE41BA}"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a:extLst>
              <a:ext uri="{FF2B5EF4-FFF2-40B4-BE49-F238E27FC236}">
                <a16:creationId xmlns:a16="http://schemas.microsoft.com/office/drawing/2014/main" id="{8A3FCD7F-14F6-4640-B7E0-491A27EADC51}"/>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7BC21FE9-60EB-47AD-813E-638766E7F5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8015B51F-8720-4EDB-BF18-B511263D1A9E}"/>
              </a:ext>
            </a:extLst>
          </p:cNvPr>
          <p:cNvSpPr>
            <a:spLocks noGrp="1" noChangeArrowheads="1"/>
          </p:cNvSpPr>
          <p:nvPr>
            <p:ph type="sldNum" sz="quarter" idx="12"/>
          </p:nvPr>
        </p:nvSpPr>
        <p:spPr>
          <a:ln/>
        </p:spPr>
        <p:txBody>
          <a:bodyPr/>
          <a:lstStyle>
            <a:lvl1pPr>
              <a:defRPr/>
            </a:lvl1pPr>
          </a:lstStyle>
          <a:p>
            <a:fld id="{9D3C6158-5AFB-41F2-AAD5-4D4401C2E0DD}" type="slidenum">
              <a:rPr lang="en-US" altLang="en-US"/>
              <a:pPr/>
              <a:t>‹#›</a:t>
            </a:fld>
            <a:endParaRPr lang="en-US" altLang="en-US"/>
          </a:p>
        </p:txBody>
      </p:sp>
    </p:spTree>
    <p:extLst>
      <p:ext uri="{BB962C8B-B14F-4D97-AF65-F5344CB8AC3E}">
        <p14:creationId xmlns:p14="http://schemas.microsoft.com/office/powerpoint/2010/main" val="380661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FF8F89E-A6CD-452F-83DE-B354C0A35311}"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8833305-A930-4A4F-A0CB-F1D6B3A7F812}"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23E6AF8-B80A-40B6-AB1B-89EF4ECF8A11}"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91BF1E8-3533-4309-8E55-97C3B2F855D4}"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34AEAE3-F0B5-4EA5-B067-FC30C21A161D}"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3A6C112-DDAC-4A95-AE15-67BCD61DF15F}"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4193A3B-0FC4-4697-9199-D31C27908391}" type="slidenum">
              <a:rPr lang="en-US"/>
              <a:pPr>
                <a:defRPr/>
              </a:pPr>
              <a:t>‹#›</a:t>
            </a:fld>
            <a:endParaRPr lang="en-US"/>
          </a:p>
        </p:txBody>
      </p:sp>
    </p:spTree>
  </p:cSld>
  <p:clrMapOvr>
    <a:masterClrMapping/>
  </p:clrMapOvr>
  <p:transition spd="med">
    <p:wipe dir="d"/>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5EFE40C-64D5-4A0A-AA50-B9CF0591EC1A}" type="slidenum">
              <a:rPr lang="en-US"/>
              <a:pPr>
                <a:defRPr/>
              </a:pPr>
              <a:t>‹#›</a:t>
            </a:fld>
            <a:endParaRPr lang="en-US"/>
          </a:p>
        </p:txBody>
      </p:sp>
    </p:spTree>
  </p:cSld>
  <p:clrMapOvr>
    <a:masterClrMapping/>
  </p:clrMapOvr>
  <p:transition spd="med">
    <p:wipe dir="d"/>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3081"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698967-F33B-4DDE-A420-CC5C1F0E46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05" r:id="rId1"/>
    <p:sldLayoutId id="2147484499" r:id="rId2"/>
    <p:sldLayoutId id="2147484506" r:id="rId3"/>
    <p:sldLayoutId id="2147484500" r:id="rId4"/>
    <p:sldLayoutId id="2147484507" r:id="rId5"/>
    <p:sldLayoutId id="2147484501" r:id="rId6"/>
    <p:sldLayoutId id="2147484502" r:id="rId7"/>
    <p:sldLayoutId id="2147484508" r:id="rId8"/>
    <p:sldLayoutId id="2147484509" r:id="rId9"/>
    <p:sldLayoutId id="2147484503" r:id="rId10"/>
    <p:sldLayoutId id="2147484504" r:id="rId11"/>
    <p:sldLayoutId id="2147484510" r:id="rId12"/>
  </p:sldLayoutIdLst>
  <p:transition spd="med">
    <p:wipe dir="d"/>
    <p:sndAc>
      <p:stSnd>
        <p:snd r:embed="rId14" name="camera.wav"/>
      </p:stSnd>
    </p:sndAc>
  </p:transition>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greenliving.lovetoknow.com/"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109" descr="Blue tissue paper">
            <a:extLst>
              <a:ext uri="{FF2B5EF4-FFF2-40B4-BE49-F238E27FC236}">
                <a16:creationId xmlns:a16="http://schemas.microsoft.com/office/drawing/2014/main" id="{FB12157B-6D67-4686-A657-DFA1589C07C2}"/>
              </a:ext>
            </a:extLst>
          </p:cNvPr>
          <p:cNvSpPr>
            <a:spLocks noChangeArrowheads="1"/>
          </p:cNvSpPr>
          <p:nvPr/>
        </p:nvSpPr>
        <p:spPr bwMode="auto">
          <a:xfrm>
            <a:off x="152400" y="36635"/>
            <a:ext cx="8763000" cy="4191000"/>
          </a:xfrm>
          <a:prstGeom prst="wedgeEllipseCallout">
            <a:avLst>
              <a:gd name="adj1" fmla="val 30921"/>
              <a:gd name="adj2" fmla="val -38014"/>
            </a:avLst>
          </a:prstGeom>
          <a:solidFill>
            <a:srgbClr val="CCFF66">
              <a:alpha val="69803"/>
            </a:srgbClr>
          </a:solidFill>
          <a:ln w="38100" algn="ctr">
            <a:solidFill>
              <a:srgbClr val="FF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None/>
            </a:pPr>
            <a:r>
              <a:rPr lang="en-GB" sz="4000" b="1" dirty="0">
                <a:solidFill>
                  <a:srgbClr val="FF0000"/>
                </a:solidFill>
                <a:effectLst/>
                <a:latin typeface="Algerian" panose="04020705040A02060702" pitchFamily="82" charset="0"/>
                <a:ea typeface="SimSun" panose="02010600030101010101" pitchFamily="2" charset="-122"/>
                <a:cs typeface="Times New Roman" panose="02020603050405020304" pitchFamily="18" charset="0"/>
              </a:rPr>
              <a:t>INNOVATIONS AND TRANSFORMATIONS</a:t>
            </a:r>
            <a:r>
              <a:rPr lang="en-GB" sz="3600" b="1" dirty="0">
                <a:solidFill>
                  <a:srgbClr val="FF0000"/>
                </a:solidFill>
                <a:effectLst/>
                <a:latin typeface="Algerian" panose="04020705040A02060702" pitchFamily="82" charset="0"/>
                <a:ea typeface="SimSun" panose="02010600030101010101" pitchFamily="2" charset="-122"/>
                <a:cs typeface="Times New Roman" panose="02020603050405020304" pitchFamily="18" charset="0"/>
              </a:rPr>
              <a:t> </a:t>
            </a:r>
          </a:p>
          <a:p>
            <a:pPr algn="ctr" eaLnBrk="1" hangingPunct="1">
              <a:spcBef>
                <a:spcPct val="0"/>
              </a:spcBef>
              <a:buNone/>
            </a:pPr>
            <a:r>
              <a:rPr lang="en-GB" sz="3600" b="1" dirty="0">
                <a:solidFill>
                  <a:srgbClr val="0000FF"/>
                </a:solidFill>
                <a:effectLst/>
                <a:latin typeface="Algerian" panose="04020705040A02060702" pitchFamily="82" charset="0"/>
                <a:ea typeface="SimSun" panose="02010600030101010101" pitchFamily="2" charset="-122"/>
                <a:cs typeface="Times New Roman" panose="02020603050405020304" pitchFamily="18" charset="0"/>
              </a:rPr>
              <a:t>IN ENGLISH LANGUAGE TEACHING AND LEANING FOR SUSTAINABLE DEVELOPMENT</a:t>
            </a:r>
            <a:endParaRPr lang="en-US" altLang="en-US" sz="4800" dirty="0">
              <a:solidFill>
                <a:srgbClr val="0000FF"/>
              </a:solidFill>
              <a:latin typeface="Algerian" panose="04020705040A02060702" pitchFamily="82" charset="0"/>
            </a:endParaRPr>
          </a:p>
          <a:p>
            <a:pPr algn="ctr" eaLnBrk="1" hangingPunct="1">
              <a:spcBef>
                <a:spcPct val="0"/>
              </a:spcBef>
              <a:buFontTx/>
              <a:buNone/>
            </a:pPr>
            <a:endParaRPr lang="en-US" altLang="en-US" sz="4800" dirty="0">
              <a:solidFill>
                <a:srgbClr val="FF0000"/>
              </a:solidFill>
              <a:latin typeface="Algerian" panose="04020705040A02060702" pitchFamily="82" charset="0"/>
            </a:endParaRPr>
          </a:p>
        </p:txBody>
      </p:sp>
      <p:sp>
        <p:nvSpPr>
          <p:cNvPr id="5231" name="AutoShape 111">
            <a:extLst>
              <a:ext uri="{FF2B5EF4-FFF2-40B4-BE49-F238E27FC236}">
                <a16:creationId xmlns:a16="http://schemas.microsoft.com/office/drawing/2014/main" id="{0267585D-9921-4DCF-B4B8-31EF75DC0D68}"/>
              </a:ext>
            </a:extLst>
          </p:cNvPr>
          <p:cNvSpPr>
            <a:spLocks noChangeArrowheads="1"/>
          </p:cNvSpPr>
          <p:nvPr/>
        </p:nvSpPr>
        <p:spPr bwMode="auto">
          <a:xfrm>
            <a:off x="533400" y="4495800"/>
            <a:ext cx="8229600" cy="2133600"/>
          </a:xfrm>
          <a:prstGeom prst="flowChartAlternateProcess">
            <a:avLst/>
          </a:prstGeom>
          <a:solidFill>
            <a:schemeClr val="accent1">
              <a:lumMod val="90000"/>
              <a:alpha val="59000"/>
            </a:schemeClr>
          </a:solidFill>
          <a:ln w="76200">
            <a:solidFill>
              <a:schemeClr val="tx1"/>
            </a:solidFill>
            <a:miter lim="800000"/>
            <a:headEnd/>
            <a:tailEnd/>
          </a:ln>
          <a:effectLst>
            <a:outerShdw dist="107763" dir="18900000" algn="ctr" rotWithShape="0">
              <a:schemeClr val="bg2">
                <a:alpha val="50000"/>
              </a:schemeClr>
            </a:outerShdw>
          </a:effectLst>
        </p:spPr>
        <p:txBody>
          <a:bodyPr anchor="ctr"/>
          <a:lstStyle/>
          <a:p>
            <a:pPr algn="ctr" eaLnBrk="1" hangingPunct="1">
              <a:defRPr/>
            </a:pPr>
            <a:br>
              <a:rPr lang="en-US" sz="3200" b="1" dirty="0">
                <a:solidFill>
                  <a:schemeClr val="tx2"/>
                </a:solidFill>
                <a:latin typeface="Imprint MT Shadow" pitchFamily="82" charset="0"/>
                <a:cs typeface="Arial" charset="0"/>
              </a:rPr>
            </a:br>
            <a:endParaRPr lang="en-US" sz="3200" b="1" dirty="0">
              <a:solidFill>
                <a:schemeClr val="tx2"/>
              </a:solidFill>
              <a:latin typeface="Imprint MT Shadow" pitchFamily="82" charset="0"/>
              <a:cs typeface="Arial" charset="0"/>
            </a:endParaRPr>
          </a:p>
          <a:p>
            <a:pPr algn="just" eaLnBrk="1" hangingPunct="1">
              <a:defRPr/>
            </a:pPr>
            <a:endParaRPr lang="en-US" sz="3200" b="1" dirty="0">
              <a:solidFill>
                <a:schemeClr val="tx2"/>
              </a:solidFill>
              <a:latin typeface="Imprint MT Shadow" pitchFamily="82" charset="0"/>
              <a:cs typeface="Arial" charset="0"/>
            </a:endParaRPr>
          </a:p>
          <a:p>
            <a:pPr algn="ctr" eaLnBrk="1" hangingPunct="1">
              <a:defRPr/>
            </a:pPr>
            <a:endParaRPr lang="en-US" sz="3200" b="1" dirty="0">
              <a:solidFill>
                <a:srgbClr val="0000CC"/>
              </a:solidFill>
              <a:latin typeface="Imprint MT Shadow" pitchFamily="82" charset="0"/>
              <a:cs typeface="Arial" charset="0"/>
            </a:endParaRPr>
          </a:p>
          <a:p>
            <a:pPr algn="ctr" eaLnBrk="1" hangingPunct="1">
              <a:defRPr/>
            </a:pPr>
            <a:endParaRPr lang="en-US" sz="3200" b="1" dirty="0">
              <a:solidFill>
                <a:srgbClr val="0000CC"/>
              </a:solidFill>
              <a:latin typeface="Imprint MT Shadow" pitchFamily="82" charset="0"/>
              <a:cs typeface="Arial" charset="0"/>
            </a:endParaRPr>
          </a:p>
          <a:p>
            <a:pPr algn="ctr" eaLnBrk="1" hangingPunct="1">
              <a:defRPr/>
            </a:pPr>
            <a:r>
              <a:rPr lang="en-US" sz="3200" b="1" dirty="0">
                <a:solidFill>
                  <a:srgbClr val="0000CC"/>
                </a:solidFill>
                <a:latin typeface="Imprint MT Shadow" pitchFamily="82" charset="0"/>
                <a:cs typeface="Arial" charset="0"/>
              </a:rPr>
              <a:t>‘Kayode Oyesiku </a:t>
            </a:r>
            <a:r>
              <a:rPr lang="en-US" b="1" i="1" dirty="0">
                <a:solidFill>
                  <a:srgbClr val="0000CC"/>
                </a:solidFill>
                <a:latin typeface="Imprint MT Shadow" pitchFamily="82" charset="0"/>
                <a:cs typeface="Arial" charset="0"/>
              </a:rPr>
              <a:t>PhD</a:t>
            </a:r>
            <a:r>
              <a:rPr lang="en-US" b="1" dirty="0">
                <a:solidFill>
                  <a:srgbClr val="0000CC"/>
                </a:solidFill>
                <a:latin typeface="Imprint MT Shadow" pitchFamily="82" charset="0"/>
                <a:cs typeface="Arial" charset="0"/>
              </a:rPr>
              <a:t> FCILT, </a:t>
            </a:r>
            <a:r>
              <a:rPr lang="en-US" b="1" dirty="0" err="1">
                <a:solidFill>
                  <a:srgbClr val="0000CC"/>
                </a:solidFill>
                <a:latin typeface="Imprint MT Shadow" pitchFamily="82" charset="0"/>
                <a:cs typeface="Arial" charset="0"/>
              </a:rPr>
              <a:t>FIoTA</a:t>
            </a:r>
            <a:r>
              <a:rPr lang="en-US" b="1" dirty="0">
                <a:solidFill>
                  <a:srgbClr val="0000CC"/>
                </a:solidFill>
                <a:latin typeface="Imprint MT Shadow" pitchFamily="82" charset="0"/>
                <a:cs typeface="Arial" charset="0"/>
              </a:rPr>
              <a:t>, FANG, FNITP, RTP</a:t>
            </a:r>
          </a:p>
          <a:p>
            <a:pPr algn="ctr" eaLnBrk="1" hangingPunct="1">
              <a:defRPr/>
            </a:pPr>
            <a:r>
              <a:rPr lang="en-US" b="1" i="1" dirty="0">
                <a:solidFill>
                  <a:srgbClr val="FF0000"/>
                </a:solidFill>
                <a:latin typeface="Imprint MT Shadow" pitchFamily="82" charset="0"/>
                <a:cs typeface="Arial" charset="0"/>
              </a:rPr>
              <a:t>Professor, Development Studies, Urban &amp; Regional &amp; Transport Systems Planning Policy</a:t>
            </a:r>
          </a:p>
          <a:p>
            <a:pPr algn="ctr" eaLnBrk="1" hangingPunct="1">
              <a:defRPr/>
            </a:pPr>
            <a:r>
              <a:rPr lang="en-GB" sz="2400" b="1" dirty="0">
                <a:effectLst/>
                <a:latin typeface="Calibri" panose="020F0502020204030204" pitchFamily="34" charset="0"/>
                <a:ea typeface="SimSun" panose="02010600030101010101" pitchFamily="2" charset="-122"/>
                <a:cs typeface="Times New Roman" panose="02020603050405020304" pitchFamily="18" charset="0"/>
              </a:rPr>
              <a:t>LEAD PAPER @</a:t>
            </a:r>
            <a:r>
              <a:rPr lang="en-GB" sz="1800" dirty="0">
                <a:effectLst/>
                <a:latin typeface="Calibri" panose="020F0502020204030204" pitchFamily="34" charset="0"/>
                <a:ea typeface="SimSun" panose="02010600030101010101" pitchFamily="2" charset="-122"/>
                <a:cs typeface="Times New Roman" panose="02020603050405020304" pitchFamily="18" charset="0"/>
              </a:rPr>
              <a:t> </a:t>
            </a: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The National Association of Teachers and Researchers in English as a Second Language (NATRESL), 15</a:t>
            </a:r>
            <a:r>
              <a:rPr lang="en-GB" sz="1800" baseline="300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 Annual ELTT Conference</a:t>
            </a:r>
          </a:p>
          <a:p>
            <a:pPr algn="ctr" eaLnBrk="1" hangingPunct="1">
              <a:defRPr/>
            </a:pP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Federal Polytechnic, </a:t>
            </a:r>
            <a:r>
              <a:rPr lang="en-GB" sz="1800" dirty="0" err="1">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Ilaro</a:t>
            </a: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 from the 9</a:t>
            </a:r>
            <a:r>
              <a:rPr lang="en-GB" sz="1800" baseline="300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en-GB" sz="1800" baseline="300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1800" dirty="0">
                <a:solidFill>
                  <a:srgbClr val="1D2228"/>
                </a:solidFill>
                <a:effectLst/>
                <a:latin typeface="Times New Roman" panose="02020603050405020304" pitchFamily="18" charset="0"/>
                <a:ea typeface="Times New Roman" panose="02020603050405020304" pitchFamily="18" charset="0"/>
                <a:cs typeface="Times New Roman" panose="02020603050405020304" pitchFamily="18" charset="0"/>
              </a:rPr>
              <a:t>  November 2021.</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algn="ctr" eaLnBrk="1" hangingPunct="1">
              <a:defRPr/>
            </a:pPr>
            <a:endParaRPr lang="en-US" b="1" dirty="0">
              <a:solidFill>
                <a:srgbClr val="C00000"/>
              </a:solidFill>
              <a:latin typeface="Arial" charset="0"/>
              <a:cs typeface="Arial" charset="0"/>
            </a:endParaRPr>
          </a:p>
          <a:p>
            <a:pPr algn="ctr" eaLnBrk="1" hangingPunct="1">
              <a:defRPr/>
            </a:pPr>
            <a:r>
              <a:rPr lang="en-US" b="1" dirty="0">
                <a:solidFill>
                  <a:srgbClr val="C00000"/>
                </a:solidFill>
                <a:latin typeface="Arial" charset="0"/>
                <a:cs typeface="Arial" charset="0"/>
              </a:rPr>
              <a:t> </a:t>
            </a:r>
            <a:endParaRPr lang="en-US" sz="2400" b="1" dirty="0">
              <a:solidFill>
                <a:srgbClr val="00B050"/>
              </a:solidFill>
              <a:latin typeface="Arial" charset="0"/>
              <a:cs typeface="Arial" charset="0"/>
            </a:endParaRPr>
          </a:p>
          <a:p>
            <a:pPr algn="ctr" eaLnBrk="1" hangingPunct="1">
              <a:defRPr/>
            </a:pPr>
            <a:endParaRPr lang="en-US" sz="2400" b="1" dirty="0">
              <a:solidFill>
                <a:srgbClr val="FF0000"/>
              </a:solidFill>
              <a:latin typeface="Imprint MT Shadow" pitchFamily="82" charset="0"/>
              <a:cs typeface="Arial" charset="0"/>
            </a:endParaRPr>
          </a:p>
          <a:p>
            <a:pPr algn="ctr" eaLnBrk="1" hangingPunct="1">
              <a:defRPr/>
            </a:pPr>
            <a:br>
              <a:rPr lang="en-US" sz="2800" b="1" dirty="0">
                <a:solidFill>
                  <a:schemeClr val="tx2"/>
                </a:solidFill>
                <a:latin typeface="Imprint MT Shadow" pitchFamily="82" charset="0"/>
                <a:cs typeface="Arial" charset="0"/>
              </a:rPr>
            </a:br>
            <a:br>
              <a:rPr lang="en-US" sz="2000" b="1" i="1" dirty="0">
                <a:solidFill>
                  <a:schemeClr val="tx2"/>
                </a:solidFill>
                <a:latin typeface="Imprint MT Shadow" pitchFamily="82" charset="0"/>
                <a:cs typeface="Arial" charset="0"/>
              </a:rPr>
            </a:br>
            <a:r>
              <a:rPr lang="en-US" sz="4400" dirty="0">
                <a:solidFill>
                  <a:schemeClr val="tx2"/>
                </a:solidFill>
                <a:latin typeface="Arial" charset="0"/>
                <a:cs typeface="Arial" charset="0"/>
              </a:rPr>
              <a:t> </a:t>
            </a:r>
          </a:p>
        </p:txBody>
      </p:sp>
      <p:sp>
        <p:nvSpPr>
          <p:cNvPr id="3076" name="Slide Number Placeholder 3">
            <a:extLst>
              <a:ext uri="{FF2B5EF4-FFF2-40B4-BE49-F238E27FC236}">
                <a16:creationId xmlns:a16="http://schemas.microsoft.com/office/drawing/2014/main" id="{2A8CE415-B46F-49FC-9E97-FB72AF45A0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3CA9B66-C5B9-490E-AF43-140CA8D4213F}" type="slidenum">
              <a:rPr lang="en-US" altLang="en-US" sz="1400"/>
              <a:pPr>
                <a:spcBef>
                  <a:spcPct val="0"/>
                </a:spcBef>
                <a:buFontTx/>
                <a:buNone/>
              </a:pPr>
              <a:t>1</a:t>
            </a:fld>
            <a:endParaRPr lang="en-US" altLang="en-US"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70B7E0E-2614-4DC8-92EF-57DC5CC5E42F}"/>
              </a:ext>
            </a:extLst>
          </p:cNvPr>
          <p:cNvSpPr>
            <a:spLocks noGrp="1" noChangeArrowheads="1"/>
          </p:cNvSpPr>
          <p:nvPr>
            <p:ph type="ctrTitle"/>
          </p:nvPr>
        </p:nvSpPr>
        <p:spPr>
          <a:xfrm>
            <a:off x="1143000" y="0"/>
            <a:ext cx="6858000" cy="400050"/>
          </a:xfrm>
        </p:spPr>
        <p:txBody>
          <a:bodyPr>
            <a:normAutofit fontScale="90000"/>
          </a:bodyPr>
          <a:lstStyle/>
          <a:p>
            <a:r>
              <a:rPr lang="en-US" altLang="en-US" sz="21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Sustainable</a:t>
            </a:r>
            <a:r>
              <a:rPr lang="en-US" altLang="en-US" sz="2100" b="1">
                <a:solidFill>
                  <a:srgbClr val="000000"/>
                </a:solidFill>
                <a:latin typeface="Times New Roman" panose="02020603050405020304" pitchFamily="18" charset="0"/>
                <a:ea typeface="SimSun" panose="02010600030101010101" pitchFamily="2" charset="-122"/>
                <a:cs typeface="Times New Roman" panose="02020603050405020304" pitchFamily="18" charset="0"/>
              </a:rPr>
              <a:t> Development Cont.</a:t>
            </a:r>
            <a:endParaRPr lang="en-US" altLang="en-US"/>
          </a:p>
        </p:txBody>
      </p:sp>
      <p:sp>
        <p:nvSpPr>
          <p:cNvPr id="3" name="Subtitle 2">
            <a:extLst>
              <a:ext uri="{FF2B5EF4-FFF2-40B4-BE49-F238E27FC236}">
                <a16:creationId xmlns:a16="http://schemas.microsoft.com/office/drawing/2014/main" id="{07FA04BC-3BCB-42D0-8384-083C42AE89C6}"/>
              </a:ext>
            </a:extLst>
          </p:cNvPr>
          <p:cNvSpPr>
            <a:spLocks noGrp="1"/>
          </p:cNvSpPr>
          <p:nvPr>
            <p:ph type="subTitle" idx="1"/>
          </p:nvPr>
        </p:nvSpPr>
        <p:spPr>
          <a:xfrm>
            <a:off x="74613" y="400050"/>
            <a:ext cx="8926512" cy="6329363"/>
          </a:xfrm>
        </p:spPr>
        <p:txBody>
          <a:bodyPr rtlCol="0">
            <a:normAutofit fontScale="62500" lnSpcReduction="20000"/>
          </a:bodyPr>
          <a:lstStyle/>
          <a:p>
            <a:pPr algn="just" fontAlgn="auto">
              <a:lnSpc>
                <a:spcPct val="170000"/>
              </a:lnSpc>
              <a:spcBef>
                <a:spcPts val="0"/>
              </a:spcBef>
              <a:spcAft>
                <a:spcPts val="0"/>
              </a:spcAft>
              <a:defRPr/>
            </a:pPr>
            <a:r>
              <a:rPr lang="en-US" dirty="0">
                <a:latin typeface="Times New Roman" panose="02020603050405020304" pitchFamily="18" charset="0"/>
                <a:ea typeface="SimSun" panose="02010600030101010101" pitchFamily="2" charset="-122"/>
                <a:cs typeface="Times New Roman" panose="02020603050405020304" pitchFamily="18" charset="0"/>
              </a:rPr>
              <a:t>Furthermore, the concept of “sustainable development” was popularized as a normative goal by the World Commission on Environment and Development in their 1987 report to the General Assembly of the United Nations Our Common Future. There, sustainable development was defined as a development that “meets the needs of the present without compromising the ability of future generations to meet their own needs”. This definition suggests the need to balance two concerns, one having to do with present, or intra-generational needs and the other having to do with future, or inter-generational needs. While less than precise, the Brundtland definition agrees with the intuition that, since the term sustainable means “can be continued” or “lasting”, sustainable development is development that can be continued into the indefinite future. Since “sustainability” in itself has no intrinsic value (some states of development may be sustainable but hardly worth sustaining), the challenge of the concept is perhaps not so much in the word “sustainable” but in “development”. Thus, to understand sustainable development with any precision, it is important first to define what is meant by development. This, in turn, leads quickly to the need to define human well-being.</a:t>
            </a:r>
            <a:endParaRPr lang="en-US" sz="2000" dirty="0">
              <a:ea typeface="SimSun" panose="02010600030101010101" pitchFamily="2" charset="-122"/>
              <a:cs typeface="Times New Roman" panose="02020603050405020304" pitchFamily="18" charset="0"/>
            </a:endParaRPr>
          </a:p>
          <a:p>
            <a:pPr fontAlgn="auto">
              <a:spcBef>
                <a:spcPts val="0"/>
              </a:spcBef>
              <a:spcAft>
                <a:spcPts val="0"/>
              </a:spcAft>
              <a:defRPr/>
            </a:pPr>
            <a:r>
              <a:rPr lang="en-US" dirty="0">
                <a:latin typeface="Times New Roman" panose="02020603050405020304" pitchFamily="18" charset="0"/>
                <a:ea typeface="SimSun" panose="02010600030101010101" pitchFamily="2" charset="-122"/>
                <a:cs typeface="Times New Roman" panose="02020603050405020304" pitchFamily="18" charset="0"/>
              </a:rPr>
              <a:t> </a:t>
            </a:r>
            <a:endParaRPr lang="en-US" dirty="0"/>
          </a:p>
        </p:txBody>
      </p:sp>
      <p:sp>
        <p:nvSpPr>
          <p:cNvPr id="14340" name="Slide Number Placeholder 3">
            <a:extLst>
              <a:ext uri="{FF2B5EF4-FFF2-40B4-BE49-F238E27FC236}">
                <a16:creationId xmlns:a16="http://schemas.microsoft.com/office/drawing/2014/main" id="{7076E906-C6C1-4356-8F5C-D3F422AE8D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558E9DC-E6F4-47F3-8AE9-5CBBED62FC2C}" type="slidenum">
              <a:rPr lang="en-US" altLang="en-US" sz="1400"/>
              <a:pPr>
                <a:spcBef>
                  <a:spcPct val="0"/>
                </a:spcBef>
                <a:buFontTx/>
                <a:buNone/>
              </a:pPr>
              <a:t>10</a:t>
            </a:fld>
            <a:endParaRPr lang="en-US" altLang="en-US" sz="1400"/>
          </a:p>
        </p:txBody>
      </p:sp>
    </p:spTree>
  </p:cSld>
  <p:clrMapOvr>
    <a:masterClrMapping/>
  </p:clrMapOvr>
  <p:transition spd="med">
    <p:wipe dir="d"/>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6E42E-1AE7-4A7F-867B-3964E6A5C2CA}"/>
              </a:ext>
            </a:extLst>
          </p:cNvPr>
          <p:cNvSpPr>
            <a:spLocks noGrp="1"/>
          </p:cNvSpPr>
          <p:nvPr>
            <p:ph type="ctrTitle"/>
          </p:nvPr>
        </p:nvSpPr>
        <p:spPr>
          <a:xfrm>
            <a:off x="1219200" y="0"/>
            <a:ext cx="6858000" cy="342900"/>
          </a:xfrm>
        </p:spPr>
        <p:txBody>
          <a:bodyPr rtlCol="0">
            <a:normAutofit fontScale="90000"/>
          </a:bodyPr>
          <a:lstStyle/>
          <a:p>
            <a:pPr fontAlgn="auto">
              <a:spcAft>
                <a:spcPts val="0"/>
              </a:spcAft>
              <a:defRPr/>
            </a:pPr>
            <a:r>
              <a:rPr lang="en-US" sz="27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SUSTAINABLE</a:t>
            </a:r>
            <a:r>
              <a:rPr lang="en-US" sz="27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DEVELOPMENT CONT</a:t>
            </a:r>
            <a:r>
              <a:rPr lang="en-US" sz="1900"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t>
            </a:r>
            <a:endParaRPr lang="en-US" dirty="0"/>
          </a:p>
        </p:txBody>
      </p:sp>
      <p:sp>
        <p:nvSpPr>
          <p:cNvPr id="3" name="Subtitle 2">
            <a:extLst>
              <a:ext uri="{FF2B5EF4-FFF2-40B4-BE49-F238E27FC236}">
                <a16:creationId xmlns:a16="http://schemas.microsoft.com/office/drawing/2014/main" id="{B56F61A5-0FDE-49DC-9FBA-3DB7E7518E40}"/>
              </a:ext>
            </a:extLst>
          </p:cNvPr>
          <p:cNvSpPr>
            <a:spLocks noGrp="1"/>
          </p:cNvSpPr>
          <p:nvPr>
            <p:ph type="subTitle" idx="1"/>
          </p:nvPr>
        </p:nvSpPr>
        <p:spPr>
          <a:xfrm>
            <a:off x="74613" y="242888"/>
            <a:ext cx="9069387" cy="6615112"/>
          </a:xfrm>
        </p:spPr>
        <p:txBody>
          <a:bodyPr rtlCol="0">
            <a:normAutofit fontScale="25000" lnSpcReduction="20000"/>
          </a:bodyPr>
          <a:lstStyle/>
          <a:p>
            <a:pPr algn="just" fontAlgn="auto">
              <a:lnSpc>
                <a:spcPct val="120000"/>
              </a:lnSpc>
              <a:spcBef>
                <a:spcPts val="0"/>
              </a:spcBef>
              <a:spcAft>
                <a:spcPts val="0"/>
              </a:spcAft>
              <a:defRPr/>
            </a:pPr>
            <a:r>
              <a:rPr lang="en-US" sz="8000" b="1" dirty="0">
                <a:latin typeface="Times New Roman" panose="02020603050405020304" pitchFamily="18" charset="0"/>
                <a:ea typeface="SimSun" panose="02010600030101010101" pitchFamily="2" charset="-122"/>
                <a:cs typeface="Times New Roman" panose="02020603050405020304" pitchFamily="18" charset="0"/>
              </a:rPr>
              <a:t>These elements have made sustainable development a key objective for domestic and regional policy formulation, as well as for international relations between countries in the 21st century. </a:t>
            </a:r>
          </a:p>
          <a:p>
            <a:pPr algn="just" fontAlgn="auto">
              <a:lnSpc>
                <a:spcPct val="120000"/>
              </a:lnSpc>
              <a:spcBef>
                <a:spcPts val="0"/>
              </a:spcBef>
              <a:spcAft>
                <a:spcPts val="0"/>
              </a:spcAft>
              <a:defRPr/>
            </a:pPr>
            <a:endParaRPr lang="en-US" sz="8000" b="1" dirty="0">
              <a:latin typeface="Times New Roman" panose="02020603050405020304" pitchFamily="18" charset="0"/>
              <a:ea typeface="SimSun" panose="02010600030101010101" pitchFamily="2" charset="-122"/>
              <a:cs typeface="Times New Roman" panose="02020603050405020304" pitchFamily="18" charset="0"/>
            </a:endParaRPr>
          </a:p>
          <a:p>
            <a:pPr algn="just" fontAlgn="auto">
              <a:lnSpc>
                <a:spcPct val="120000"/>
              </a:lnSpc>
              <a:spcBef>
                <a:spcPts val="0"/>
              </a:spcBef>
              <a:spcAft>
                <a:spcPts val="0"/>
              </a:spcAft>
              <a:defRPr/>
            </a:pPr>
            <a:r>
              <a:rPr lang="en-GB" sz="80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The concept of sustainable development does imply limits—not absolute limits but limitations imposed by the present state of technology and social organization on environmental resources and by the ability of the biosphere to absorb the effects of human activities.</a:t>
            </a:r>
          </a:p>
          <a:p>
            <a:pPr algn="just" fontAlgn="auto">
              <a:lnSpc>
                <a:spcPct val="120000"/>
              </a:lnSpc>
              <a:spcBef>
                <a:spcPts val="0"/>
              </a:spcBef>
              <a:spcAft>
                <a:spcPts val="0"/>
              </a:spcAft>
              <a:defRPr/>
            </a:pPr>
            <a:endParaRPr lang="en-GB" sz="80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algn="just" fontAlgn="auto">
              <a:lnSpc>
                <a:spcPct val="120000"/>
              </a:lnSpc>
              <a:spcBef>
                <a:spcPts val="0"/>
              </a:spcBef>
              <a:spcAft>
                <a:spcPts val="0"/>
              </a:spcAft>
              <a:defRPr/>
            </a:pPr>
            <a:r>
              <a:rPr lang="en-US" sz="8000" b="1" dirty="0">
                <a:latin typeface="Times New Roman" panose="02020603050405020304" pitchFamily="18" charset="0"/>
                <a:ea typeface="SimSun" panose="02010600030101010101" pitchFamily="2" charset="-122"/>
                <a:cs typeface="Times New Roman" panose="02020603050405020304" pitchFamily="18" charset="0"/>
              </a:rPr>
              <a:t>In furtherance to international commitment to development in all ramifications, the concept of development at the international level took a new dimension with the adoption of Millennium Development Goals (MDGs) and the commitment to meet these goals by 2015. Achievements of the MDGs must be addressed within the context of national poverty reduction strategies, sound macro-economic policies (including trade agreements), effective management of public expenditures, and harmonized aid in support of good governance and sound policy frameworks. Meeting the MDG targets will require not only increases in the amount of development assistance provided but also the more effective use of a country’s scarce financial resources. Ensuring that development assistance alone is well managed is far less important than strengthening capacity of a country to manage its entire resource base effectively.</a:t>
            </a:r>
          </a:p>
          <a:p>
            <a:pPr fontAlgn="auto">
              <a:lnSpc>
                <a:spcPct val="120000"/>
              </a:lnSpc>
              <a:spcBef>
                <a:spcPts val="0"/>
              </a:spcBef>
              <a:spcAft>
                <a:spcPts val="0"/>
              </a:spcAft>
              <a:defRPr/>
            </a:pPr>
            <a:r>
              <a:rPr lang="en-US" sz="8000" b="1" dirty="0">
                <a:ea typeface="SimSun" panose="02010600030101010101" pitchFamily="2" charset="-122"/>
                <a:cs typeface="Times New Roman" panose="02020603050405020304" pitchFamily="18" charset="0"/>
              </a:rPr>
              <a:t> </a:t>
            </a:r>
          </a:p>
          <a:p>
            <a:pPr fontAlgn="auto">
              <a:lnSpc>
                <a:spcPct val="120000"/>
              </a:lnSpc>
              <a:spcBef>
                <a:spcPts val="0"/>
              </a:spcBef>
              <a:spcAft>
                <a:spcPts val="0"/>
              </a:spcAft>
              <a:defRPr/>
            </a:pPr>
            <a:r>
              <a:rPr lang="en-US" sz="8000" b="1" dirty="0">
                <a:ea typeface="SimSun" panose="02010600030101010101" pitchFamily="2" charset="-122"/>
                <a:cs typeface="Times New Roman" panose="02020603050405020304" pitchFamily="18" charset="0"/>
              </a:rPr>
              <a:t> </a:t>
            </a:r>
          </a:p>
          <a:p>
            <a:pPr algn="just" fontAlgn="auto">
              <a:lnSpc>
                <a:spcPct val="150000"/>
              </a:lnSpc>
              <a:spcBef>
                <a:spcPts val="0"/>
              </a:spcBef>
              <a:spcAft>
                <a:spcPts val="0"/>
              </a:spcAft>
              <a:defRPr/>
            </a:pPr>
            <a:endParaRPr lang="en-US" dirty="0">
              <a:latin typeface="Times New Roman" panose="02020603050405020304" pitchFamily="18" charset="0"/>
              <a:ea typeface="SimSun" panose="02010600030101010101" pitchFamily="2" charset="-122"/>
              <a:cs typeface="Times New Roman" panose="02020603050405020304" pitchFamily="18" charset="0"/>
            </a:endParaRPr>
          </a:p>
          <a:p>
            <a:pPr algn="just" fontAlgn="auto">
              <a:lnSpc>
                <a:spcPct val="150000"/>
              </a:lnSpc>
              <a:spcBef>
                <a:spcPts val="0"/>
              </a:spcBef>
              <a:spcAft>
                <a:spcPts val="0"/>
              </a:spcAft>
              <a:defRPr/>
            </a:pPr>
            <a:endParaRPr lang="en-US" sz="2000" dirty="0">
              <a:ea typeface="SimSun" panose="02010600030101010101" pitchFamily="2" charset="-122"/>
              <a:cs typeface="Times New Roman" panose="02020603050405020304" pitchFamily="18" charset="0"/>
            </a:endParaRPr>
          </a:p>
          <a:p>
            <a:pPr fontAlgn="auto">
              <a:spcAft>
                <a:spcPts val="0"/>
              </a:spcAft>
              <a:defRPr/>
            </a:pPr>
            <a:endParaRPr lang="en-US" dirty="0"/>
          </a:p>
        </p:txBody>
      </p:sp>
      <p:sp>
        <p:nvSpPr>
          <p:cNvPr id="15364" name="Slide Number Placeholder 3">
            <a:extLst>
              <a:ext uri="{FF2B5EF4-FFF2-40B4-BE49-F238E27FC236}">
                <a16:creationId xmlns:a16="http://schemas.microsoft.com/office/drawing/2014/main" id="{81F0754B-9C4F-4581-BD5D-56D1356217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DBC6A07-CF4F-4DD0-836F-C71EEA77527C}" type="slidenum">
              <a:rPr lang="en-US" altLang="en-US" sz="1400"/>
              <a:pPr>
                <a:spcBef>
                  <a:spcPct val="0"/>
                </a:spcBef>
                <a:buFontTx/>
                <a:buNone/>
              </a:pPr>
              <a:t>11</a:t>
            </a:fld>
            <a:endParaRPr lang="en-US" altLang="en-US" sz="1400"/>
          </a:p>
        </p:txBody>
      </p:sp>
    </p:spTree>
  </p:cSld>
  <p:clrMapOvr>
    <a:masterClrMapping/>
  </p:clrMapOvr>
  <p:transition spd="med">
    <p:wipe dir="d"/>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28600" y="609600"/>
            <a:ext cx="8610600" cy="6096000"/>
          </a:xfrm>
        </p:spPr>
        <p:txBody>
          <a:bodyPr/>
          <a:lstStyle/>
          <a:p>
            <a:r>
              <a:rPr lang="en-GB" sz="2000" dirty="0">
                <a:latin typeface="Comic Sans MS" pitchFamily="66" charset="0"/>
              </a:rPr>
              <a:t>GOAL 1: No Poverty</a:t>
            </a:r>
            <a:endParaRPr lang="en-US" sz="2000" dirty="0">
              <a:latin typeface="Comic Sans MS" pitchFamily="66" charset="0"/>
            </a:endParaRPr>
          </a:p>
          <a:p>
            <a:r>
              <a:rPr lang="en-GB" sz="2000" dirty="0">
                <a:latin typeface="Comic Sans MS" pitchFamily="66" charset="0"/>
              </a:rPr>
              <a:t>GOAL 2: Zero Hunger</a:t>
            </a:r>
            <a:endParaRPr lang="en-US" sz="2000" dirty="0">
              <a:latin typeface="Comic Sans MS" pitchFamily="66" charset="0"/>
            </a:endParaRPr>
          </a:p>
          <a:p>
            <a:r>
              <a:rPr lang="en-GB" sz="2000" dirty="0">
                <a:latin typeface="Comic Sans MS" pitchFamily="66" charset="0"/>
              </a:rPr>
              <a:t>GOAL 3: Good Health and Well-being</a:t>
            </a:r>
            <a:endParaRPr lang="en-US" sz="2000" dirty="0">
              <a:latin typeface="Comic Sans MS" pitchFamily="66" charset="0"/>
            </a:endParaRPr>
          </a:p>
          <a:p>
            <a:r>
              <a:rPr lang="en-GB" sz="2000" dirty="0">
                <a:latin typeface="Comic Sans MS" pitchFamily="66" charset="0"/>
              </a:rPr>
              <a:t>GOAL 4: Quality Education</a:t>
            </a:r>
            <a:endParaRPr lang="en-US" sz="2000" dirty="0">
              <a:latin typeface="Comic Sans MS" pitchFamily="66" charset="0"/>
            </a:endParaRPr>
          </a:p>
          <a:p>
            <a:r>
              <a:rPr lang="en-GB" sz="2000" dirty="0">
                <a:latin typeface="Comic Sans MS" pitchFamily="66" charset="0"/>
              </a:rPr>
              <a:t>GOAL 5: Gender Equality</a:t>
            </a:r>
            <a:endParaRPr lang="en-US" sz="2000" dirty="0">
              <a:latin typeface="Comic Sans MS" pitchFamily="66" charset="0"/>
            </a:endParaRPr>
          </a:p>
          <a:p>
            <a:r>
              <a:rPr lang="en-GB" sz="2000" dirty="0">
                <a:latin typeface="Comic Sans MS" pitchFamily="66" charset="0"/>
              </a:rPr>
              <a:t>GOAL 6: Clean Water and Sanitation</a:t>
            </a:r>
            <a:endParaRPr lang="en-US" sz="2000" dirty="0">
              <a:latin typeface="Comic Sans MS" pitchFamily="66" charset="0"/>
            </a:endParaRPr>
          </a:p>
          <a:p>
            <a:r>
              <a:rPr lang="en-GB" sz="2000" dirty="0">
                <a:latin typeface="Comic Sans MS" pitchFamily="66" charset="0"/>
              </a:rPr>
              <a:t>GOAL 7: Affordable and Clean Energy</a:t>
            </a:r>
            <a:endParaRPr lang="en-US" sz="2000" dirty="0">
              <a:latin typeface="Comic Sans MS" pitchFamily="66" charset="0"/>
            </a:endParaRPr>
          </a:p>
          <a:p>
            <a:r>
              <a:rPr lang="en-GB" sz="2000" dirty="0">
                <a:latin typeface="Comic Sans MS" pitchFamily="66" charset="0"/>
              </a:rPr>
              <a:t>GOAL 8: Decent Work and Economic Growth</a:t>
            </a:r>
            <a:endParaRPr lang="en-US" sz="2000" dirty="0">
              <a:latin typeface="Comic Sans MS" pitchFamily="66" charset="0"/>
            </a:endParaRPr>
          </a:p>
          <a:p>
            <a:r>
              <a:rPr lang="en-GB" sz="2000" dirty="0">
                <a:latin typeface="Comic Sans MS" pitchFamily="66" charset="0"/>
              </a:rPr>
              <a:t>GOAL 9: Industry, Innovation and Infrastructure</a:t>
            </a:r>
            <a:endParaRPr lang="en-US" sz="2000" dirty="0">
              <a:latin typeface="Comic Sans MS" pitchFamily="66" charset="0"/>
            </a:endParaRPr>
          </a:p>
          <a:p>
            <a:r>
              <a:rPr lang="en-GB" sz="2000" dirty="0">
                <a:latin typeface="Comic Sans MS" pitchFamily="66" charset="0"/>
              </a:rPr>
              <a:t>GOAL 10: Reduced Inequality</a:t>
            </a:r>
            <a:endParaRPr lang="en-US" sz="2000" dirty="0">
              <a:latin typeface="Comic Sans MS" pitchFamily="66" charset="0"/>
            </a:endParaRPr>
          </a:p>
          <a:p>
            <a:r>
              <a:rPr lang="en-GB" sz="2000" dirty="0">
                <a:latin typeface="Comic Sans MS" pitchFamily="66" charset="0"/>
              </a:rPr>
              <a:t>GOAL 11: Sustainable Cities and Communities</a:t>
            </a:r>
            <a:endParaRPr lang="en-US" sz="2000" dirty="0">
              <a:latin typeface="Comic Sans MS" pitchFamily="66" charset="0"/>
            </a:endParaRPr>
          </a:p>
          <a:p>
            <a:r>
              <a:rPr lang="en-GB" sz="2000" dirty="0">
                <a:latin typeface="Comic Sans MS" pitchFamily="66" charset="0"/>
              </a:rPr>
              <a:t>GOAL 12: Responsible Consumption and Production</a:t>
            </a:r>
            <a:endParaRPr lang="en-US" sz="2000" dirty="0">
              <a:latin typeface="Comic Sans MS" pitchFamily="66" charset="0"/>
            </a:endParaRPr>
          </a:p>
          <a:p>
            <a:r>
              <a:rPr lang="en-GB" sz="2000" dirty="0">
                <a:latin typeface="Comic Sans MS" pitchFamily="66" charset="0"/>
              </a:rPr>
              <a:t>GOAL 13: Climate Action</a:t>
            </a:r>
            <a:endParaRPr lang="en-US" sz="2000" dirty="0">
              <a:latin typeface="Comic Sans MS" pitchFamily="66" charset="0"/>
            </a:endParaRPr>
          </a:p>
          <a:p>
            <a:r>
              <a:rPr lang="en-GB" sz="2000" dirty="0">
                <a:latin typeface="Comic Sans MS" pitchFamily="66" charset="0"/>
              </a:rPr>
              <a:t>GOAL 14: Life Below Water</a:t>
            </a:r>
            <a:endParaRPr lang="en-US" sz="2000" dirty="0">
              <a:latin typeface="Comic Sans MS" pitchFamily="66" charset="0"/>
            </a:endParaRPr>
          </a:p>
          <a:p>
            <a:r>
              <a:rPr lang="en-GB" sz="2000" dirty="0">
                <a:latin typeface="Comic Sans MS" pitchFamily="66" charset="0"/>
              </a:rPr>
              <a:t>GOAL 15: Life on Land</a:t>
            </a:r>
            <a:endParaRPr lang="en-US" sz="2000" dirty="0">
              <a:latin typeface="Comic Sans MS" pitchFamily="66" charset="0"/>
            </a:endParaRPr>
          </a:p>
          <a:p>
            <a:r>
              <a:rPr lang="en-GB" sz="2000" dirty="0">
                <a:latin typeface="Comic Sans MS" pitchFamily="66" charset="0"/>
              </a:rPr>
              <a:t>GOAL 16: Peace and Justice Strong Institutions</a:t>
            </a:r>
            <a:endParaRPr lang="en-US" sz="2000" dirty="0">
              <a:latin typeface="Comic Sans MS" pitchFamily="66" charset="0"/>
            </a:endParaRPr>
          </a:p>
          <a:p>
            <a:r>
              <a:rPr lang="en-GB" sz="2000" dirty="0">
                <a:latin typeface="Comic Sans MS" pitchFamily="66" charset="0"/>
              </a:rPr>
              <a:t>GOAL 17: Partnerships to Achieve the Goal</a:t>
            </a:r>
            <a:endParaRPr lang="en-US" sz="2000" dirty="0">
              <a:latin typeface="Comic Sans MS" pitchFamily="66" charset="0"/>
            </a:endParaRPr>
          </a:p>
          <a:p>
            <a:pPr algn="just"/>
            <a:endParaRPr lang="en-GB" sz="2000" b="1" dirty="0">
              <a:latin typeface="Comic Sans MS" pitchFamily="66" charset="0"/>
              <a:cs typeface="Times New Roman" pitchFamily="18" charset="0"/>
            </a:endParaRPr>
          </a:p>
          <a:p>
            <a:pPr eaLnBrk="1" hangingPunct="1">
              <a:buFont typeface="Wingdings" pitchFamily="2" charset="2"/>
              <a:buChar char="§"/>
            </a:pPr>
            <a:endParaRPr lang="en-GB" sz="2000" b="1" dirty="0">
              <a:latin typeface="Comic Sans MS" pitchFamily="66" charset="0"/>
              <a:cs typeface="Times New Roman" pitchFamily="18" charset="0"/>
            </a:endParaRPr>
          </a:p>
          <a:p>
            <a:pPr eaLnBrk="1" hangingPunct="1">
              <a:buFontTx/>
              <a:buNone/>
            </a:pPr>
            <a:endParaRPr lang="en-US" sz="2000" dirty="0">
              <a:latin typeface="Comic Sans MS" pitchFamily="66" charset="0"/>
            </a:endParaRPr>
          </a:p>
        </p:txBody>
      </p:sp>
      <p:sp>
        <p:nvSpPr>
          <p:cNvPr id="12290" name="Title 1"/>
          <p:cNvSpPr>
            <a:spLocks noGrp="1"/>
          </p:cNvSpPr>
          <p:nvPr>
            <p:ph type="title"/>
          </p:nvPr>
        </p:nvSpPr>
        <p:spPr>
          <a:xfrm>
            <a:off x="304800" y="152400"/>
            <a:ext cx="8458200" cy="381000"/>
          </a:xfrm>
        </p:spPr>
        <p:txBody>
          <a:bodyPr>
            <a:noAutofit/>
          </a:bodyPr>
          <a:lstStyle/>
          <a:p>
            <a:pPr algn="ctr"/>
            <a:r>
              <a:rPr lang="en-GB" sz="3200" dirty="0">
                <a:solidFill>
                  <a:srgbClr val="FF0000"/>
                </a:solidFill>
              </a:rPr>
              <a:t>The Goals </a:t>
            </a:r>
            <a:endParaRPr lang="en-US" sz="3200" dirty="0">
              <a:solidFill>
                <a:srgbClr val="FF0000"/>
              </a:solidFill>
              <a:effectLst/>
              <a:latin typeface="Comic Sans MS" pitchFamily="66" charset="0"/>
            </a:endParaRPr>
          </a:p>
        </p:txBody>
      </p:sp>
    </p:spTree>
    <p:extLst>
      <p:ext uri="{BB962C8B-B14F-4D97-AF65-F5344CB8AC3E}">
        <p14:creationId xmlns:p14="http://schemas.microsoft.com/office/powerpoint/2010/main" val="1787149133"/>
      </p:ext>
    </p:extLst>
  </p:cSld>
  <p:clrMapOvr>
    <a:masterClrMapping/>
  </p:clrMapOvr>
  <p:transition spd="med">
    <p:wipe dir="d"/>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40E8CEFF-D358-4199-ACBE-5127DF4B0F16}"/>
              </a:ext>
            </a:extLst>
          </p:cNvPr>
          <p:cNvSpPr>
            <a:spLocks noGrp="1" noChangeArrowheads="1"/>
          </p:cNvSpPr>
          <p:nvPr>
            <p:ph type="body" idx="1"/>
          </p:nvPr>
        </p:nvSpPr>
        <p:spPr>
          <a:xfrm>
            <a:off x="228600" y="1371600"/>
            <a:ext cx="8686800" cy="5486400"/>
          </a:xfrm>
          <a:solidFill>
            <a:srgbClr val="FFFFFF"/>
          </a:solidFill>
          <a:ln w="57150">
            <a:solidFill>
              <a:schemeClr val="tx1"/>
            </a:solidFill>
            <a:miter lim="800000"/>
            <a:headEnd/>
            <a:tailEnd/>
          </a:ln>
        </p:spPr>
        <p:txBody>
          <a:bodyPr/>
          <a:lstStyle/>
          <a:p>
            <a:r>
              <a:rPr lang="en-GB" altLang="en-US" b="1">
                <a:latin typeface="Goudy Old Style" panose="02020502050305020303" pitchFamily="18" charset="0"/>
              </a:rPr>
              <a:t> </a:t>
            </a:r>
            <a:r>
              <a:rPr lang="en-GB" altLang="en-US" sz="2400" b="1"/>
              <a:t>GOAL 1: END POVERTY IN ALL ITS FORMS </a:t>
            </a:r>
            <a:r>
              <a:rPr lang="en-GB" altLang="en-US" sz="1800" b="1"/>
              <a:t>EVERYWHERE </a:t>
            </a:r>
            <a:endParaRPr lang="en-US" altLang="en-US" sz="2400" b="1"/>
          </a:p>
          <a:p>
            <a:r>
              <a:rPr lang="en-GB" altLang="en-US" sz="1600"/>
              <a:t>Targets: End poverty in all its manifestations, including extreme poverty, within the next 15 years. All people everywhere, including the poorest and most vulnerable, should enjoy a basic standard of living.</a:t>
            </a:r>
            <a:endParaRPr lang="en-US" altLang="en-US"/>
          </a:p>
          <a:p>
            <a:r>
              <a:rPr lang="en-GB" altLang="en-US" sz="2400" b="1"/>
              <a:t>GOAL 2: END HUNGER, ACHIEVE FOOD SECURITY AND IMPROVED NUTRITION &amp; PROMOTE SUSTAINABLE AGRICULTURE </a:t>
            </a:r>
            <a:endParaRPr lang="en-US" altLang="en-US" sz="2400" b="1"/>
          </a:p>
          <a:p>
            <a:pPr algn="just"/>
            <a:r>
              <a:rPr lang="en-GB" altLang="en-US" sz="1800"/>
              <a:t>Targets: End hunger and all forms of malnutrition, achieve food security and  by 2030. The aim is to ensure that everyone eats enough good-quality food to lead a healthy life. </a:t>
            </a:r>
            <a:endParaRPr lang="en-US" altLang="en-US" sz="1800"/>
          </a:p>
          <a:p>
            <a:r>
              <a:rPr lang="en-GB" altLang="en-US" sz="2400" b="1"/>
              <a:t>GOAL 3: ENSURE HEALTHY LIVES AND PROMOTE WELL-BEING FOR ALL AT ALL AGES </a:t>
            </a:r>
            <a:endParaRPr lang="en-US" altLang="en-US" sz="2400" b="1"/>
          </a:p>
          <a:p>
            <a:pPr algn="just"/>
            <a:r>
              <a:rPr lang="en-GB" altLang="en-US" sz="1800"/>
              <a:t>Targets: Ensure health and well-being for all at all ages by improving reproductive, maternal and child health; ending the epidemics of major communicable diseases; reducing non-communicable environmental diseases; a ensuring access to safe, affordable and effective medicines and vaccines for all. </a:t>
            </a:r>
            <a:endParaRPr lang="en-US" altLang="en-US" sz="1800"/>
          </a:p>
          <a:p>
            <a:pPr algn="just" eaLnBrk="1" hangingPunct="1"/>
            <a:endParaRPr lang="en-GB" altLang="en-US" b="1">
              <a:solidFill>
                <a:srgbClr val="0000FF"/>
              </a:solidFill>
              <a:latin typeface="Goudy Old Style" panose="02020502050305020303" pitchFamily="18" charset="0"/>
            </a:endParaRPr>
          </a:p>
        </p:txBody>
      </p:sp>
      <p:sp>
        <p:nvSpPr>
          <p:cNvPr id="16387" name="Oval 4">
            <a:extLst>
              <a:ext uri="{FF2B5EF4-FFF2-40B4-BE49-F238E27FC236}">
                <a16:creationId xmlns:a16="http://schemas.microsoft.com/office/drawing/2014/main" id="{F57C4999-9970-44F3-A068-662AC0E65C33}"/>
              </a:ext>
            </a:extLst>
          </p:cNvPr>
          <p:cNvSpPr>
            <a:spLocks noChangeArrowheads="1"/>
          </p:cNvSpPr>
          <p:nvPr/>
        </p:nvSpPr>
        <p:spPr bwMode="auto">
          <a:xfrm>
            <a:off x="838200" y="0"/>
            <a:ext cx="7467600" cy="1219200"/>
          </a:xfrm>
          <a:prstGeom prst="ellipse">
            <a:avLst/>
          </a:prstGeom>
          <a:gradFill rotWithShape="1">
            <a:gsLst>
              <a:gs pos="0">
                <a:srgbClr val="21CF29"/>
              </a:gs>
              <a:gs pos="100000">
                <a:srgbClr val="FFFFFF"/>
              </a:gs>
            </a:gsLst>
            <a:lin ang="5400000" scaled="1"/>
          </a:gradFill>
          <a:ln w="57150">
            <a:solidFill>
              <a:srgbClr val="FF3300"/>
            </a:solidFill>
            <a:round/>
            <a:headEnd/>
            <a:tailEnd/>
          </a:ln>
          <a:effectLst>
            <a:outerShdw dist="107763" dir="189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i="1">
                <a:latin typeface="Goudy Old Style" panose="02020502050305020303" pitchFamily="18" charset="0"/>
              </a:rPr>
              <a:t>Summary  of 17  SDGoals  (1)</a:t>
            </a:r>
            <a:endParaRPr lang="en-US" altLang="en-US" sz="3600">
              <a:latin typeface="Goudy Old Style" panose="02020502050305020303" pitchFamily="18" charset="0"/>
            </a:endParaRPr>
          </a:p>
        </p:txBody>
      </p:sp>
      <p:sp>
        <p:nvSpPr>
          <p:cNvPr id="16388" name="Slide Number Placeholder 3">
            <a:extLst>
              <a:ext uri="{FF2B5EF4-FFF2-40B4-BE49-F238E27FC236}">
                <a16:creationId xmlns:a16="http://schemas.microsoft.com/office/drawing/2014/main" id="{048AE791-B4F3-497C-9D1E-6DD2764A5B8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9F6860C-5D63-4EE1-A29B-C32AFE464F45}" type="slidenum">
              <a:rPr lang="en-US" altLang="en-US" sz="1400"/>
              <a:pPr>
                <a:spcBef>
                  <a:spcPct val="0"/>
                </a:spcBef>
                <a:buFontTx/>
                <a:buNone/>
              </a:pPr>
              <a:t>13</a:t>
            </a:fld>
            <a:endParaRPr lang="en-US" altLang="en-US" sz="140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7B7D9244-1425-4947-915F-84C6E3A4E9E8}"/>
              </a:ext>
            </a:extLst>
          </p:cNvPr>
          <p:cNvSpPr>
            <a:spLocks noGrp="1" noChangeArrowheads="1"/>
          </p:cNvSpPr>
          <p:nvPr>
            <p:ph type="body" idx="1"/>
          </p:nvPr>
        </p:nvSpPr>
        <p:spPr>
          <a:xfrm>
            <a:off x="228600" y="1371600"/>
            <a:ext cx="8686800" cy="5486400"/>
          </a:xfrm>
          <a:solidFill>
            <a:srgbClr val="FFFFFF"/>
          </a:solidFill>
          <a:ln w="57150">
            <a:solidFill>
              <a:schemeClr val="tx1"/>
            </a:solidFill>
            <a:miter lim="800000"/>
            <a:headEnd/>
            <a:tailEnd/>
          </a:ln>
        </p:spPr>
        <p:txBody>
          <a:bodyPr/>
          <a:lstStyle/>
          <a:p>
            <a:r>
              <a:rPr lang="en-GB" altLang="en-US" sz="2000" b="1"/>
              <a:t>GOAL 4: ENSURE INCLUSIVE AND EQUITABLE QUALITY EDUCATION AND PROMOTE LIFELONG LEARNING OPPORTUNITIES FOR ALL </a:t>
            </a:r>
            <a:endParaRPr lang="en-US" altLang="en-US" sz="2000" b="1"/>
          </a:p>
          <a:p>
            <a:pPr algn="just">
              <a:buFontTx/>
              <a:buNone/>
            </a:pPr>
            <a:r>
              <a:rPr lang="en-GB" altLang="en-US" sz="2000"/>
              <a:t>E</a:t>
            </a:r>
            <a:r>
              <a:rPr lang="en-GB" altLang="en-US" sz="1800"/>
              <a:t>nsure that all people have access to quality education and lifelong learning opportunities. Greater and more equitable access to technical and vocational education and training and higher education; needed to function well and contribute to society.  </a:t>
            </a:r>
            <a:endParaRPr lang="en-US" altLang="en-US" sz="2000"/>
          </a:p>
          <a:p>
            <a:pPr>
              <a:buFontTx/>
              <a:buNone/>
            </a:pPr>
            <a:r>
              <a:rPr lang="en-GB" altLang="en-US" sz="1800" b="1"/>
              <a:t>GOAL 5: ACHIEVE GENDER EQUALITY, EMPOWER ALL WOMEN </a:t>
            </a:r>
            <a:r>
              <a:rPr lang="en-GB" altLang="en-US" sz="1400" b="1"/>
              <a:t> GIRLS </a:t>
            </a:r>
            <a:endParaRPr lang="en-US" altLang="en-US" sz="1800" b="1"/>
          </a:p>
          <a:p>
            <a:pPr algn="just">
              <a:buFontTx/>
              <a:buNone/>
            </a:pPr>
            <a:r>
              <a:rPr lang="en-GB" altLang="en-US" sz="2000"/>
              <a:t>This Goal aims to empower women and girls to reach their full potential, which requires eliminating all forms of discrimination and violence against them, including harmful practices. </a:t>
            </a:r>
            <a:endParaRPr lang="en-US" altLang="en-US" sz="2000"/>
          </a:p>
          <a:p>
            <a:pPr>
              <a:buFontTx/>
              <a:buNone/>
            </a:pPr>
            <a:endParaRPr lang="en-GB" altLang="en-US" sz="2000"/>
          </a:p>
          <a:p>
            <a:pPr>
              <a:buFontTx/>
              <a:buNone/>
            </a:pPr>
            <a:r>
              <a:rPr lang="en-GB" altLang="en-US" sz="2000" b="1"/>
              <a:t>GOAL 6: ENSURE AVAILABILITY AND SUSTAINABLE MANAGEMENT OF WATER AND SANITATION FOR ALL </a:t>
            </a:r>
            <a:endParaRPr lang="en-US" altLang="en-US" sz="2000" b="1"/>
          </a:p>
          <a:p>
            <a:r>
              <a:rPr lang="en-GB" altLang="en-US" sz="2000"/>
              <a:t>Targets: Access to drinking water, sanitation and hygiene, quality and sustainability of water resources.</a:t>
            </a:r>
            <a:r>
              <a:rPr lang="en-GB" altLang="en-US"/>
              <a:t>  </a:t>
            </a:r>
            <a:endParaRPr lang="en-US" altLang="en-US"/>
          </a:p>
          <a:p>
            <a:pPr>
              <a:buFontTx/>
              <a:buNone/>
            </a:pPr>
            <a:endParaRPr lang="en-GB" altLang="en-US" b="1">
              <a:solidFill>
                <a:srgbClr val="0000FF"/>
              </a:solidFill>
              <a:latin typeface="Goudy Old Style" panose="02020502050305020303" pitchFamily="18" charset="0"/>
            </a:endParaRPr>
          </a:p>
        </p:txBody>
      </p:sp>
      <p:sp>
        <p:nvSpPr>
          <p:cNvPr id="17411" name="Oval 4">
            <a:extLst>
              <a:ext uri="{FF2B5EF4-FFF2-40B4-BE49-F238E27FC236}">
                <a16:creationId xmlns:a16="http://schemas.microsoft.com/office/drawing/2014/main" id="{FBE58DDC-6E5E-4BA5-8D04-9EEE4E0F51DF}"/>
              </a:ext>
            </a:extLst>
          </p:cNvPr>
          <p:cNvSpPr>
            <a:spLocks noChangeArrowheads="1"/>
          </p:cNvSpPr>
          <p:nvPr/>
        </p:nvSpPr>
        <p:spPr bwMode="auto">
          <a:xfrm>
            <a:off x="838200" y="0"/>
            <a:ext cx="7467600" cy="1219200"/>
          </a:xfrm>
          <a:prstGeom prst="ellipse">
            <a:avLst/>
          </a:prstGeom>
          <a:gradFill rotWithShape="1">
            <a:gsLst>
              <a:gs pos="0">
                <a:srgbClr val="21CF29"/>
              </a:gs>
              <a:gs pos="100000">
                <a:srgbClr val="FFFFFF"/>
              </a:gs>
            </a:gsLst>
            <a:lin ang="5400000" scaled="1"/>
          </a:gradFill>
          <a:ln w="57150">
            <a:solidFill>
              <a:srgbClr val="FF3300"/>
            </a:solidFill>
            <a:round/>
            <a:headEnd/>
            <a:tailEnd/>
          </a:ln>
          <a:effectLst>
            <a:outerShdw dist="107763" dir="189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i="1">
                <a:latin typeface="Goudy Old Style" panose="02020502050305020303" pitchFamily="18" charset="0"/>
              </a:rPr>
              <a:t>Summary  of 17  SDGoals  (2)</a:t>
            </a:r>
            <a:endParaRPr lang="en-US" altLang="en-US" sz="3600">
              <a:latin typeface="Goudy Old Style" panose="02020502050305020303" pitchFamily="18" charset="0"/>
            </a:endParaRPr>
          </a:p>
        </p:txBody>
      </p:sp>
      <p:sp>
        <p:nvSpPr>
          <p:cNvPr id="17412" name="Slide Number Placeholder 3">
            <a:extLst>
              <a:ext uri="{FF2B5EF4-FFF2-40B4-BE49-F238E27FC236}">
                <a16:creationId xmlns:a16="http://schemas.microsoft.com/office/drawing/2014/main" id="{92005F5C-CA8F-4D6B-9E49-B013BACF4B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3A439CB-369F-4397-8BC9-ECE12E895D9B}" type="slidenum">
              <a:rPr lang="en-US" altLang="en-US" sz="1400"/>
              <a:pPr>
                <a:spcBef>
                  <a:spcPct val="0"/>
                </a:spcBef>
                <a:buFontTx/>
                <a:buNone/>
              </a:pPr>
              <a:t>14</a:t>
            </a:fld>
            <a:endParaRPr lang="en-US" altLang="en-US" sz="140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64593B04-7CC6-44B7-9D7C-1422772A68FC}"/>
              </a:ext>
            </a:extLst>
          </p:cNvPr>
          <p:cNvSpPr>
            <a:spLocks noGrp="1" noChangeArrowheads="1"/>
          </p:cNvSpPr>
          <p:nvPr>
            <p:ph type="body" idx="1"/>
          </p:nvPr>
        </p:nvSpPr>
        <p:spPr>
          <a:xfrm>
            <a:off x="228600" y="1371600"/>
            <a:ext cx="8686800" cy="5486400"/>
          </a:xfrm>
          <a:solidFill>
            <a:srgbClr val="FFFFFF"/>
          </a:solidFill>
          <a:ln w="57150">
            <a:solidFill>
              <a:schemeClr val="tx1"/>
            </a:solidFill>
            <a:miter lim="800000"/>
            <a:headEnd/>
            <a:tailEnd/>
          </a:ln>
        </p:spPr>
        <p:txBody>
          <a:bodyPr/>
          <a:lstStyle/>
          <a:p>
            <a:pPr>
              <a:buFontTx/>
              <a:buNone/>
            </a:pPr>
            <a:r>
              <a:rPr lang="en-US" altLang="en-US" sz="2000" b="1"/>
              <a:t> </a:t>
            </a:r>
            <a:r>
              <a:rPr lang="en-GB" altLang="en-US" sz="2000" b="1"/>
              <a:t>GOAL 7: ENSURE ACCESS TO AFFORDABLE, RELIABLE, SUSTAINABLE AND MODERN ENERGY FOR ALL </a:t>
            </a:r>
            <a:endParaRPr lang="en-US" altLang="en-US" sz="2000" b="1"/>
          </a:p>
          <a:p>
            <a:r>
              <a:rPr lang="en-GB" altLang="en-US" sz="2000"/>
              <a:t>Targets: By 2030, ensure universal access to affordable, reliable, and modern energy services &amp;  improvement in energy efficiency by 2030.  </a:t>
            </a:r>
            <a:endParaRPr lang="en-US" altLang="en-US" sz="2000"/>
          </a:p>
          <a:p>
            <a:pPr>
              <a:buFontTx/>
              <a:buNone/>
            </a:pPr>
            <a:r>
              <a:rPr lang="en-GB" altLang="en-US" sz="2000" b="1"/>
              <a:t>GOAL 8: PROMOTE SUSTAINED, INCLUSIVE AND SUSTAINABLE ECONOMIC GROWTH, FULL AND PRODUCTIVE EMPLOYMENT AND DECENT WORK FOR ALL </a:t>
            </a:r>
            <a:endParaRPr lang="en-US" altLang="en-US" sz="2000" b="1"/>
          </a:p>
          <a:p>
            <a:pPr>
              <a:buFontTx/>
              <a:buNone/>
            </a:pPr>
            <a:r>
              <a:rPr lang="en-GB" altLang="en-US" sz="1800"/>
              <a:t>Targets:   to provide opportunities for full and productive employment and decent work for all while eradicating forced labour, human trafficking and child labour.  Average annual growth rate of real GDP per capita &amp; Annual growth rate of real GDP per employed person.</a:t>
            </a:r>
            <a:endParaRPr lang="en-US" altLang="en-US" sz="2800"/>
          </a:p>
          <a:p>
            <a:pPr>
              <a:buFontTx/>
              <a:buNone/>
            </a:pPr>
            <a:r>
              <a:rPr lang="en-GB" altLang="en-US" sz="1800" b="1"/>
              <a:t>GOAL 9: BUILD RESILIENT INFRASTRUCTURE, PROMOTE INCLUSIVE SUSTAINABLE INDUSTRIALIZATION AND FOSTER INNOVATION </a:t>
            </a:r>
            <a:endParaRPr lang="en-US" altLang="en-US" sz="1800" b="1"/>
          </a:p>
          <a:p>
            <a:pPr algn="just">
              <a:buFontTx/>
              <a:buNone/>
            </a:pPr>
            <a:r>
              <a:rPr lang="en-GB" altLang="en-US" sz="2000"/>
              <a:t>promotion of infrastructural development, industrialization and innovation, accomplished through enhanced technological &amp; technical support, </a:t>
            </a:r>
            <a:r>
              <a:rPr lang="en-GB" altLang="en-US" sz="1800"/>
              <a:t>research and innovation, &amp; </a:t>
            </a:r>
            <a:r>
              <a:rPr lang="en-GB" altLang="en-US" sz="2000"/>
              <a:t>increased access to information  commun technology.  Passenger and freight volumes, by mode of transport.</a:t>
            </a:r>
            <a:endParaRPr lang="en-US" altLang="en-US"/>
          </a:p>
          <a:p>
            <a:endParaRPr lang="en-US" altLang="en-US"/>
          </a:p>
          <a:p>
            <a:pPr>
              <a:buFontTx/>
              <a:buNone/>
            </a:pPr>
            <a:endParaRPr lang="en-GB" altLang="en-US" b="1">
              <a:solidFill>
                <a:srgbClr val="0000FF"/>
              </a:solidFill>
              <a:latin typeface="Goudy Old Style" panose="02020502050305020303" pitchFamily="18" charset="0"/>
            </a:endParaRPr>
          </a:p>
        </p:txBody>
      </p:sp>
      <p:sp>
        <p:nvSpPr>
          <p:cNvPr id="18435" name="Oval 4">
            <a:extLst>
              <a:ext uri="{FF2B5EF4-FFF2-40B4-BE49-F238E27FC236}">
                <a16:creationId xmlns:a16="http://schemas.microsoft.com/office/drawing/2014/main" id="{4392094C-01DB-404B-832A-BA845D544B8B}"/>
              </a:ext>
            </a:extLst>
          </p:cNvPr>
          <p:cNvSpPr>
            <a:spLocks noChangeArrowheads="1"/>
          </p:cNvSpPr>
          <p:nvPr/>
        </p:nvSpPr>
        <p:spPr bwMode="auto">
          <a:xfrm>
            <a:off x="838200" y="0"/>
            <a:ext cx="7467600" cy="1219200"/>
          </a:xfrm>
          <a:prstGeom prst="ellipse">
            <a:avLst/>
          </a:prstGeom>
          <a:gradFill rotWithShape="1">
            <a:gsLst>
              <a:gs pos="0">
                <a:srgbClr val="21CF29"/>
              </a:gs>
              <a:gs pos="100000">
                <a:srgbClr val="FFFFFF"/>
              </a:gs>
            </a:gsLst>
            <a:lin ang="5400000" scaled="1"/>
          </a:gradFill>
          <a:ln w="57150">
            <a:solidFill>
              <a:srgbClr val="FF3300"/>
            </a:solidFill>
            <a:round/>
            <a:headEnd/>
            <a:tailEnd/>
          </a:ln>
          <a:effectLst>
            <a:outerShdw dist="107763" dir="189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i="1">
                <a:latin typeface="Goudy Old Style" panose="02020502050305020303" pitchFamily="18" charset="0"/>
              </a:rPr>
              <a:t>Summary  of 17  SDGoals  (3)</a:t>
            </a:r>
            <a:endParaRPr lang="en-US" altLang="en-US" sz="3600">
              <a:latin typeface="Goudy Old Style" panose="02020502050305020303" pitchFamily="18" charset="0"/>
            </a:endParaRPr>
          </a:p>
        </p:txBody>
      </p:sp>
      <p:sp>
        <p:nvSpPr>
          <p:cNvPr id="18436" name="Slide Number Placeholder 3">
            <a:extLst>
              <a:ext uri="{FF2B5EF4-FFF2-40B4-BE49-F238E27FC236}">
                <a16:creationId xmlns:a16="http://schemas.microsoft.com/office/drawing/2014/main" id="{05A3E0F0-E7D6-4358-A56D-05DEE7E603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77EBAE4-541E-4505-B2C9-B1E646B2956E}" type="slidenum">
              <a:rPr lang="en-US" altLang="en-US" sz="1400"/>
              <a:pPr>
                <a:spcBef>
                  <a:spcPct val="0"/>
                </a:spcBef>
                <a:buFontTx/>
                <a:buNone/>
              </a:pPr>
              <a:t>15</a:t>
            </a:fld>
            <a:endParaRPr lang="en-US" altLang="en-US" sz="140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B7FC1418-F627-4855-91BB-5AE5EDA77E83}"/>
              </a:ext>
            </a:extLst>
          </p:cNvPr>
          <p:cNvSpPr>
            <a:spLocks noGrp="1" noChangeArrowheads="1"/>
          </p:cNvSpPr>
          <p:nvPr>
            <p:ph type="body" idx="1"/>
          </p:nvPr>
        </p:nvSpPr>
        <p:spPr>
          <a:xfrm>
            <a:off x="228600" y="1371600"/>
            <a:ext cx="8915400" cy="5486400"/>
          </a:xfrm>
          <a:solidFill>
            <a:srgbClr val="FFFFFF"/>
          </a:solidFill>
          <a:ln w="57150">
            <a:solidFill>
              <a:schemeClr val="tx1"/>
            </a:solidFill>
            <a:miter lim="800000"/>
            <a:headEnd/>
            <a:tailEnd/>
          </a:ln>
        </p:spPr>
        <p:txBody>
          <a:bodyPr/>
          <a:lstStyle/>
          <a:p>
            <a:pPr>
              <a:buFontTx/>
              <a:buNone/>
            </a:pPr>
            <a:r>
              <a:rPr lang="en-US" altLang="en-US" sz="2000" b="1"/>
              <a:t> </a:t>
            </a:r>
            <a:r>
              <a:rPr lang="en-GB" altLang="en-US" sz="2000" b="1"/>
              <a:t>GOAL 10: REDUCE INEQUALITY WITHIN AND AMONG COUNTRIES </a:t>
            </a:r>
            <a:endParaRPr lang="en-US" altLang="en-US" sz="2000" b="1"/>
          </a:p>
          <a:p>
            <a:r>
              <a:rPr lang="en-GB" altLang="en-US" sz="1800"/>
              <a:t>Targets: reducing inequalities in income, as well as those based on sex, age, disability, race, class, ethnicity, religion and opportunity-both within and among countries.  </a:t>
            </a:r>
            <a:endParaRPr lang="en-US" altLang="en-US" sz="1800"/>
          </a:p>
          <a:p>
            <a:pPr>
              <a:buFontTx/>
              <a:buNone/>
            </a:pPr>
            <a:r>
              <a:rPr lang="en-GB" altLang="en-US" sz="2000" b="1"/>
              <a:t>GOAL 11: MAKE CITIES AND HUMAN SETTLEMENTS INCLUSIVE, SAFE, RESILIENT AND SUSTAINABLE </a:t>
            </a:r>
            <a:endParaRPr lang="en-US" altLang="en-US" sz="2000" b="1"/>
          </a:p>
          <a:p>
            <a:pPr>
              <a:buFontTx/>
              <a:buNone/>
            </a:pPr>
            <a:r>
              <a:rPr lang="en-GB" altLang="en-US" sz="2000"/>
              <a:t>Plan and renew cities &amp; other human settlements that fosters community cohesion &amp; personal security while stimulating innovation &amp;employment.  </a:t>
            </a:r>
            <a:endParaRPr lang="en-US" altLang="en-US" sz="2000"/>
          </a:p>
          <a:p>
            <a:pPr>
              <a:buFontTx/>
              <a:buNone/>
            </a:pPr>
            <a:r>
              <a:rPr lang="en-GB" altLang="en-US" sz="2000" b="1"/>
              <a:t>GOAL 12:</a:t>
            </a:r>
            <a:r>
              <a:rPr lang="en-GB" altLang="en-US" sz="1800" b="1"/>
              <a:t> ENSURE SUSTAINABLE CONSUMPTION PRODUCTION </a:t>
            </a:r>
            <a:r>
              <a:rPr lang="en-GB" altLang="en-US" sz="1600" b="1"/>
              <a:t>PATTERNS </a:t>
            </a:r>
            <a:endParaRPr lang="en-US" altLang="en-US" sz="1600" b="1"/>
          </a:p>
          <a:p>
            <a:r>
              <a:rPr lang="en-GB" altLang="en-US" sz="2000"/>
              <a:t>Targets: The targets promote sustainable consumption and production patterns through measures such as specific policies and international agreements on the management of materials that are toxic to the environment.  </a:t>
            </a:r>
            <a:endParaRPr lang="en-US" altLang="en-US" sz="2000"/>
          </a:p>
          <a:p>
            <a:pPr>
              <a:buFontTx/>
              <a:buNone/>
            </a:pPr>
            <a:r>
              <a:rPr lang="en-GB" altLang="en-US" sz="2000" b="1"/>
              <a:t>GOAL 13: TAKE URGENT ACTION COMBAT CLIMATE CHANGE  &amp; ITS IMPACTS </a:t>
            </a:r>
            <a:r>
              <a:rPr lang="en-GB" altLang="en-US" sz="2000"/>
              <a:t>.Targets: Strengthen resilience and adaptive capacity to climate-related hazards and natural disasters in all countries </a:t>
            </a:r>
            <a:endParaRPr lang="en-US" altLang="en-US" sz="2000"/>
          </a:p>
          <a:p>
            <a:pPr>
              <a:buFontTx/>
              <a:buNone/>
            </a:pPr>
            <a:endParaRPr lang="en-US" altLang="en-US"/>
          </a:p>
          <a:p>
            <a:endParaRPr lang="en-US" altLang="en-US"/>
          </a:p>
          <a:p>
            <a:pPr>
              <a:buFontTx/>
              <a:buNone/>
            </a:pPr>
            <a:endParaRPr lang="en-GB" altLang="en-US" b="1">
              <a:solidFill>
                <a:srgbClr val="0000FF"/>
              </a:solidFill>
              <a:latin typeface="Goudy Old Style" panose="02020502050305020303" pitchFamily="18" charset="0"/>
            </a:endParaRPr>
          </a:p>
        </p:txBody>
      </p:sp>
      <p:sp>
        <p:nvSpPr>
          <p:cNvPr id="19459" name="Oval 4">
            <a:extLst>
              <a:ext uri="{FF2B5EF4-FFF2-40B4-BE49-F238E27FC236}">
                <a16:creationId xmlns:a16="http://schemas.microsoft.com/office/drawing/2014/main" id="{A2769F4D-67AA-4E0A-888B-B05DC25137D8}"/>
              </a:ext>
            </a:extLst>
          </p:cNvPr>
          <p:cNvSpPr>
            <a:spLocks noChangeArrowheads="1"/>
          </p:cNvSpPr>
          <p:nvPr/>
        </p:nvSpPr>
        <p:spPr bwMode="auto">
          <a:xfrm>
            <a:off x="838200" y="0"/>
            <a:ext cx="7467600" cy="1219200"/>
          </a:xfrm>
          <a:prstGeom prst="ellipse">
            <a:avLst/>
          </a:prstGeom>
          <a:gradFill rotWithShape="1">
            <a:gsLst>
              <a:gs pos="0">
                <a:srgbClr val="21CF29"/>
              </a:gs>
              <a:gs pos="100000">
                <a:srgbClr val="FFFFFF"/>
              </a:gs>
            </a:gsLst>
            <a:lin ang="5400000" scaled="1"/>
          </a:gradFill>
          <a:ln w="57150">
            <a:solidFill>
              <a:srgbClr val="FF3300"/>
            </a:solidFill>
            <a:round/>
            <a:headEnd/>
            <a:tailEnd/>
          </a:ln>
          <a:effectLst>
            <a:outerShdw dist="107763" dir="189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i="1">
                <a:latin typeface="Goudy Old Style" panose="02020502050305020303" pitchFamily="18" charset="0"/>
              </a:rPr>
              <a:t>Summary  of 17  SDGoals  (4)</a:t>
            </a:r>
            <a:endParaRPr lang="en-US" altLang="en-US" sz="3600">
              <a:latin typeface="Goudy Old Style" panose="02020502050305020303" pitchFamily="18" charset="0"/>
            </a:endParaRPr>
          </a:p>
        </p:txBody>
      </p:sp>
      <p:sp>
        <p:nvSpPr>
          <p:cNvPr id="19460" name="Slide Number Placeholder 3">
            <a:extLst>
              <a:ext uri="{FF2B5EF4-FFF2-40B4-BE49-F238E27FC236}">
                <a16:creationId xmlns:a16="http://schemas.microsoft.com/office/drawing/2014/main" id="{484EF3AE-7C22-4B71-B15A-E22669EF98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28D063-E4D8-4FA6-9536-F2401C53C382}" type="slidenum">
              <a:rPr lang="en-US" altLang="en-US" sz="1400"/>
              <a:pPr>
                <a:spcBef>
                  <a:spcPct val="0"/>
                </a:spcBef>
                <a:buFontTx/>
                <a:buNone/>
              </a:pPr>
              <a:t>16</a:t>
            </a:fld>
            <a:endParaRPr lang="en-US" altLang="en-US" sz="140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9BE77EED-EEA4-477E-BD78-2E29A880134E}"/>
              </a:ext>
            </a:extLst>
          </p:cNvPr>
          <p:cNvSpPr>
            <a:spLocks noGrp="1" noChangeArrowheads="1"/>
          </p:cNvSpPr>
          <p:nvPr>
            <p:ph type="body" idx="1"/>
          </p:nvPr>
        </p:nvSpPr>
        <p:spPr>
          <a:xfrm>
            <a:off x="228600" y="1371600"/>
            <a:ext cx="8915400" cy="5486400"/>
          </a:xfrm>
          <a:solidFill>
            <a:srgbClr val="FFFFFF"/>
          </a:solidFill>
          <a:ln w="57150">
            <a:solidFill>
              <a:schemeClr val="tx1"/>
            </a:solidFill>
            <a:miter lim="800000"/>
            <a:headEnd/>
            <a:tailEnd/>
          </a:ln>
        </p:spPr>
        <p:txBody>
          <a:bodyPr/>
          <a:lstStyle/>
          <a:p>
            <a:pPr>
              <a:buFontTx/>
              <a:buNone/>
            </a:pPr>
            <a:r>
              <a:rPr lang="en-GB" altLang="en-US" sz="2000" b="1"/>
              <a:t>GOAL 15: PROTECT, RESTORE AND PROMOTE SUSTAINABLE USE OF TERRESTRIAL ECOSYSTEMS, FORESTS, DESERTIFICATION, AND HALT LAND DEGRADATION AND HALT BIODIVERSITY LOSS.</a:t>
            </a:r>
            <a:r>
              <a:rPr lang="en-GB" altLang="en-US" sz="2000"/>
              <a:t> </a:t>
            </a:r>
            <a:endParaRPr lang="en-US" altLang="en-US" sz="2000"/>
          </a:p>
          <a:p>
            <a:pPr>
              <a:buFontTx/>
              <a:buNone/>
            </a:pPr>
            <a:r>
              <a:rPr lang="en-GB" altLang="en-US" sz="2000"/>
              <a:t>Managing forests sustainably, restoring degraded lands, combating desertif-ication, reducing degraded natural habitats, ending biodiversity loss.  </a:t>
            </a:r>
            <a:endParaRPr lang="en-US" altLang="en-US" sz="2000"/>
          </a:p>
          <a:p>
            <a:pPr>
              <a:buFontTx/>
              <a:buNone/>
            </a:pPr>
            <a:r>
              <a:rPr lang="en-GB" altLang="en-US" sz="2000" b="1"/>
              <a:t>GOAL 16: PROMOTE PEACEFUL AND INCLUSIVE SOCIETIES , PROVIDE ACCESS TO JUSTICE FOR ALL AND BUILD EFFECTIVE, ACCOUNTABLE AND INCLUSIVE INSTITUTIONS AT ALL LEVELS </a:t>
            </a:r>
            <a:endParaRPr lang="en-US" altLang="en-US" sz="2000" b="1"/>
          </a:p>
          <a:p>
            <a:pPr>
              <a:buFontTx/>
              <a:buNone/>
            </a:pPr>
            <a:r>
              <a:rPr lang="en-GB" altLang="en-US" sz="2000"/>
              <a:t>Respect for human rights, the rule of law, good governance at all levels, and transparent, effective and accountable institutions.  </a:t>
            </a:r>
            <a:endParaRPr lang="en-US" altLang="en-US" sz="2000"/>
          </a:p>
          <a:p>
            <a:pPr>
              <a:buFontTx/>
              <a:buNone/>
            </a:pPr>
            <a:r>
              <a:rPr lang="en-GB" altLang="en-US" sz="2000" b="1"/>
              <a:t>GOAL 17: STRENGTHEN THE MEANS OF IMPLEMENTATION AND REVITALIZE THE GLOBAL PARTNERSHIP FOR SUSTAINABLE DEVELOPMENT. </a:t>
            </a:r>
            <a:endParaRPr lang="en-US" altLang="en-US" sz="2000" b="1"/>
          </a:p>
          <a:p>
            <a:r>
              <a:rPr lang="en-GB" altLang="en-US" sz="2000"/>
              <a:t>Targets: By 2030, Agenda requires a revitalized and enhanced global partnership that mobilizes all available resources from governments, civil society, the private sector, the United Nations system and other actors.   </a:t>
            </a:r>
            <a:endParaRPr lang="en-US" altLang="en-US" sz="2000"/>
          </a:p>
          <a:p>
            <a:pPr>
              <a:buFontTx/>
              <a:buNone/>
            </a:pPr>
            <a:endParaRPr lang="en-US" altLang="en-US" sz="2000"/>
          </a:p>
          <a:p>
            <a:pPr>
              <a:buFontTx/>
              <a:buNone/>
            </a:pPr>
            <a:endParaRPr lang="en-US" altLang="en-US"/>
          </a:p>
          <a:p>
            <a:endParaRPr lang="en-US" altLang="en-US"/>
          </a:p>
          <a:p>
            <a:pPr>
              <a:buFontTx/>
              <a:buNone/>
            </a:pPr>
            <a:endParaRPr lang="en-GB" altLang="en-US" b="1">
              <a:solidFill>
                <a:srgbClr val="0000FF"/>
              </a:solidFill>
              <a:latin typeface="Goudy Old Style" panose="02020502050305020303" pitchFamily="18" charset="0"/>
            </a:endParaRPr>
          </a:p>
        </p:txBody>
      </p:sp>
      <p:sp>
        <p:nvSpPr>
          <p:cNvPr id="20483" name="Oval 4">
            <a:extLst>
              <a:ext uri="{FF2B5EF4-FFF2-40B4-BE49-F238E27FC236}">
                <a16:creationId xmlns:a16="http://schemas.microsoft.com/office/drawing/2014/main" id="{1DA8A256-BB6F-486A-A850-AB332C48C153}"/>
              </a:ext>
            </a:extLst>
          </p:cNvPr>
          <p:cNvSpPr>
            <a:spLocks noChangeArrowheads="1"/>
          </p:cNvSpPr>
          <p:nvPr/>
        </p:nvSpPr>
        <p:spPr bwMode="auto">
          <a:xfrm>
            <a:off x="838200" y="0"/>
            <a:ext cx="7467600" cy="1219200"/>
          </a:xfrm>
          <a:prstGeom prst="ellipse">
            <a:avLst/>
          </a:prstGeom>
          <a:gradFill rotWithShape="1">
            <a:gsLst>
              <a:gs pos="0">
                <a:srgbClr val="21CF29"/>
              </a:gs>
              <a:gs pos="100000">
                <a:srgbClr val="FFFFFF"/>
              </a:gs>
            </a:gsLst>
            <a:lin ang="5400000" scaled="1"/>
          </a:gradFill>
          <a:ln w="57150">
            <a:solidFill>
              <a:srgbClr val="FF3300"/>
            </a:solidFill>
            <a:round/>
            <a:headEnd/>
            <a:tailEnd/>
          </a:ln>
          <a:effectLst>
            <a:outerShdw dist="107763" dir="189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i="1">
                <a:latin typeface="Goudy Old Style" panose="02020502050305020303" pitchFamily="18" charset="0"/>
              </a:rPr>
              <a:t>Summary  of 17  SDGoals  (5)</a:t>
            </a:r>
            <a:endParaRPr lang="en-US" altLang="en-US" sz="3600">
              <a:latin typeface="Goudy Old Style" panose="02020502050305020303" pitchFamily="18" charset="0"/>
            </a:endParaRPr>
          </a:p>
        </p:txBody>
      </p:sp>
      <p:sp>
        <p:nvSpPr>
          <p:cNvPr id="20484" name="Slide Number Placeholder 3">
            <a:extLst>
              <a:ext uri="{FF2B5EF4-FFF2-40B4-BE49-F238E27FC236}">
                <a16:creationId xmlns:a16="http://schemas.microsoft.com/office/drawing/2014/main" id="{A03F431F-A612-4E18-9960-37D52C2558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880CEF8-3297-422E-9A38-4441B9EB837B}" type="slidenum">
              <a:rPr lang="en-US" altLang="en-US" sz="1400"/>
              <a:pPr>
                <a:spcBef>
                  <a:spcPct val="0"/>
                </a:spcBef>
                <a:buFontTx/>
                <a:buNone/>
              </a:pPr>
              <a:t>17</a:t>
            </a:fld>
            <a:endParaRPr lang="en-US" altLang="en-US" sz="140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28600" y="609600"/>
            <a:ext cx="8610600" cy="6096000"/>
          </a:xfrm>
        </p:spPr>
        <p:txBody>
          <a:bodyPr/>
          <a:lstStyle/>
          <a:p>
            <a:r>
              <a:rPr lang="en-GB" sz="2000" dirty="0">
                <a:latin typeface="Comic Sans MS" pitchFamily="66" charset="0"/>
              </a:rPr>
              <a:t>GOAL 1: No Poverty</a:t>
            </a:r>
            <a:endParaRPr lang="en-US" sz="2000" dirty="0">
              <a:latin typeface="Comic Sans MS" pitchFamily="66" charset="0"/>
            </a:endParaRPr>
          </a:p>
          <a:p>
            <a:r>
              <a:rPr lang="en-GB" sz="2000" dirty="0">
                <a:latin typeface="Comic Sans MS" pitchFamily="66" charset="0"/>
              </a:rPr>
              <a:t>GOAL 2: Zero Hunger</a:t>
            </a:r>
            <a:endParaRPr lang="en-US" sz="2000" dirty="0">
              <a:latin typeface="Comic Sans MS" pitchFamily="66" charset="0"/>
            </a:endParaRPr>
          </a:p>
          <a:p>
            <a:r>
              <a:rPr lang="en-GB" sz="2000" dirty="0">
                <a:latin typeface="Comic Sans MS" pitchFamily="66" charset="0"/>
              </a:rPr>
              <a:t>GOAL 3: Good Health and Well-being</a:t>
            </a:r>
            <a:endParaRPr lang="en-US" sz="2000" dirty="0">
              <a:latin typeface="Comic Sans MS" pitchFamily="66" charset="0"/>
            </a:endParaRPr>
          </a:p>
          <a:p>
            <a:r>
              <a:rPr lang="en-GB" sz="2000" dirty="0">
                <a:latin typeface="Comic Sans MS" pitchFamily="66" charset="0"/>
              </a:rPr>
              <a:t>GOAL 4: Quality Education</a:t>
            </a:r>
            <a:endParaRPr lang="en-US" sz="2000" dirty="0">
              <a:latin typeface="Comic Sans MS" pitchFamily="66" charset="0"/>
            </a:endParaRPr>
          </a:p>
          <a:p>
            <a:r>
              <a:rPr lang="en-GB" sz="2000" dirty="0">
                <a:latin typeface="Comic Sans MS" pitchFamily="66" charset="0"/>
              </a:rPr>
              <a:t>GOAL 5: Gender Equality</a:t>
            </a:r>
            <a:endParaRPr lang="en-US" sz="2000" dirty="0">
              <a:latin typeface="Comic Sans MS" pitchFamily="66" charset="0"/>
            </a:endParaRPr>
          </a:p>
          <a:p>
            <a:r>
              <a:rPr lang="en-GB" sz="2000" dirty="0">
                <a:latin typeface="Comic Sans MS" pitchFamily="66" charset="0"/>
              </a:rPr>
              <a:t>GOAL 6: Clean Water and Sanitation</a:t>
            </a:r>
            <a:endParaRPr lang="en-US" sz="2000" dirty="0">
              <a:latin typeface="Comic Sans MS" pitchFamily="66" charset="0"/>
            </a:endParaRPr>
          </a:p>
          <a:p>
            <a:r>
              <a:rPr lang="en-GB" sz="2000" dirty="0">
                <a:latin typeface="Comic Sans MS" pitchFamily="66" charset="0"/>
              </a:rPr>
              <a:t>GOAL 7: Affordable and Clean Energy</a:t>
            </a:r>
            <a:endParaRPr lang="en-US" sz="2000" dirty="0">
              <a:latin typeface="Comic Sans MS" pitchFamily="66" charset="0"/>
            </a:endParaRPr>
          </a:p>
          <a:p>
            <a:r>
              <a:rPr lang="en-GB" sz="2000" dirty="0">
                <a:latin typeface="Comic Sans MS" pitchFamily="66" charset="0"/>
              </a:rPr>
              <a:t>GOAL 8: Decent Work and Economic Growth</a:t>
            </a:r>
            <a:endParaRPr lang="en-US" sz="2000" dirty="0">
              <a:latin typeface="Comic Sans MS" pitchFamily="66" charset="0"/>
            </a:endParaRPr>
          </a:p>
          <a:p>
            <a:r>
              <a:rPr lang="en-GB" sz="2000" dirty="0">
                <a:latin typeface="Comic Sans MS" pitchFamily="66" charset="0"/>
              </a:rPr>
              <a:t>GOAL 9: Industry, Innovation and Infrastructure</a:t>
            </a:r>
            <a:endParaRPr lang="en-US" sz="2000" dirty="0">
              <a:latin typeface="Comic Sans MS" pitchFamily="66" charset="0"/>
            </a:endParaRPr>
          </a:p>
          <a:p>
            <a:r>
              <a:rPr lang="en-GB" sz="2000" dirty="0">
                <a:latin typeface="Comic Sans MS" pitchFamily="66" charset="0"/>
              </a:rPr>
              <a:t>GOAL 10: Reduced Inequality</a:t>
            </a:r>
            <a:endParaRPr lang="en-US" sz="2000" dirty="0">
              <a:latin typeface="Comic Sans MS" pitchFamily="66" charset="0"/>
            </a:endParaRPr>
          </a:p>
          <a:p>
            <a:r>
              <a:rPr lang="en-GB" sz="2000" dirty="0">
                <a:latin typeface="Comic Sans MS" pitchFamily="66" charset="0"/>
              </a:rPr>
              <a:t>GOAL 11: Sustainable Cities and Communities</a:t>
            </a:r>
            <a:endParaRPr lang="en-US" sz="2000" dirty="0">
              <a:latin typeface="Comic Sans MS" pitchFamily="66" charset="0"/>
            </a:endParaRPr>
          </a:p>
          <a:p>
            <a:r>
              <a:rPr lang="en-GB" sz="2000" dirty="0">
                <a:latin typeface="Comic Sans MS" pitchFamily="66" charset="0"/>
              </a:rPr>
              <a:t>GOAL 12: Responsible Consumption and Production</a:t>
            </a:r>
            <a:endParaRPr lang="en-US" sz="2000" dirty="0">
              <a:latin typeface="Comic Sans MS" pitchFamily="66" charset="0"/>
            </a:endParaRPr>
          </a:p>
          <a:p>
            <a:r>
              <a:rPr lang="en-GB" sz="2000" dirty="0">
                <a:latin typeface="Comic Sans MS" pitchFamily="66" charset="0"/>
              </a:rPr>
              <a:t>GOAL 13: Climate Action</a:t>
            </a:r>
            <a:endParaRPr lang="en-US" sz="2000" dirty="0">
              <a:latin typeface="Comic Sans MS" pitchFamily="66" charset="0"/>
            </a:endParaRPr>
          </a:p>
          <a:p>
            <a:r>
              <a:rPr lang="en-GB" sz="2000" dirty="0">
                <a:latin typeface="Comic Sans MS" pitchFamily="66" charset="0"/>
              </a:rPr>
              <a:t>GOAL 14: Life Below Water</a:t>
            </a:r>
            <a:endParaRPr lang="en-US" sz="2000" dirty="0">
              <a:latin typeface="Comic Sans MS" pitchFamily="66" charset="0"/>
            </a:endParaRPr>
          </a:p>
          <a:p>
            <a:r>
              <a:rPr lang="en-GB" sz="2000" dirty="0">
                <a:latin typeface="Comic Sans MS" pitchFamily="66" charset="0"/>
              </a:rPr>
              <a:t>GOAL 15: Life on Land</a:t>
            </a:r>
            <a:endParaRPr lang="en-US" sz="2000" dirty="0">
              <a:latin typeface="Comic Sans MS" pitchFamily="66" charset="0"/>
            </a:endParaRPr>
          </a:p>
          <a:p>
            <a:r>
              <a:rPr lang="en-GB" sz="2000" dirty="0">
                <a:latin typeface="Comic Sans MS" pitchFamily="66" charset="0"/>
              </a:rPr>
              <a:t>GOAL 16: Peace and Justice Strong Institutions</a:t>
            </a:r>
            <a:endParaRPr lang="en-US" sz="2000" dirty="0">
              <a:latin typeface="Comic Sans MS" pitchFamily="66" charset="0"/>
            </a:endParaRPr>
          </a:p>
          <a:p>
            <a:r>
              <a:rPr lang="en-GB" sz="2000" dirty="0">
                <a:latin typeface="Comic Sans MS" pitchFamily="66" charset="0"/>
              </a:rPr>
              <a:t>GOAL 17: Partnerships to Achieve the Goal</a:t>
            </a:r>
            <a:endParaRPr lang="en-US" sz="2000" dirty="0">
              <a:latin typeface="Comic Sans MS" pitchFamily="66" charset="0"/>
            </a:endParaRPr>
          </a:p>
          <a:p>
            <a:pPr algn="just"/>
            <a:endParaRPr lang="en-GB" sz="2000" b="1" dirty="0">
              <a:latin typeface="Comic Sans MS" pitchFamily="66" charset="0"/>
              <a:cs typeface="Times New Roman" pitchFamily="18" charset="0"/>
            </a:endParaRPr>
          </a:p>
          <a:p>
            <a:pPr eaLnBrk="1" hangingPunct="1">
              <a:buFont typeface="Wingdings" pitchFamily="2" charset="2"/>
              <a:buChar char="§"/>
            </a:pPr>
            <a:endParaRPr lang="en-GB" sz="2000" b="1" dirty="0">
              <a:latin typeface="Comic Sans MS" pitchFamily="66" charset="0"/>
              <a:cs typeface="Times New Roman" pitchFamily="18" charset="0"/>
            </a:endParaRPr>
          </a:p>
          <a:p>
            <a:pPr eaLnBrk="1" hangingPunct="1">
              <a:buFontTx/>
              <a:buNone/>
            </a:pPr>
            <a:endParaRPr lang="en-US" sz="2000" dirty="0">
              <a:latin typeface="Comic Sans MS" pitchFamily="66" charset="0"/>
            </a:endParaRPr>
          </a:p>
        </p:txBody>
      </p:sp>
      <p:sp>
        <p:nvSpPr>
          <p:cNvPr id="12290" name="Title 1"/>
          <p:cNvSpPr>
            <a:spLocks noGrp="1"/>
          </p:cNvSpPr>
          <p:nvPr>
            <p:ph type="title"/>
          </p:nvPr>
        </p:nvSpPr>
        <p:spPr>
          <a:xfrm>
            <a:off x="304800" y="152400"/>
            <a:ext cx="8458200" cy="381000"/>
          </a:xfrm>
        </p:spPr>
        <p:txBody>
          <a:bodyPr>
            <a:noAutofit/>
          </a:bodyPr>
          <a:lstStyle/>
          <a:p>
            <a:pPr algn="ctr"/>
            <a:r>
              <a:rPr lang="en-GB" sz="3200" dirty="0">
                <a:solidFill>
                  <a:srgbClr val="FF0000"/>
                </a:solidFill>
              </a:rPr>
              <a:t>The Goals </a:t>
            </a:r>
            <a:endParaRPr lang="en-US" sz="32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09600"/>
            <a:ext cx="8763000" cy="6096000"/>
          </a:xfrm>
        </p:spPr>
        <p:txBody>
          <a:bodyPr/>
          <a:lstStyle/>
          <a:p>
            <a:pPr algn="just"/>
            <a:r>
              <a:rPr lang="en-GB" sz="1600" dirty="0">
                <a:latin typeface="Comic Sans MS" pitchFamily="66" charset="0"/>
              </a:rPr>
              <a:t>There are pockets of research across the world that searches for the extent of the understanding and </a:t>
            </a:r>
            <a:r>
              <a:rPr lang="en-GB" sz="1600" dirty="0" err="1">
                <a:latin typeface="Comic Sans MS" pitchFamily="66" charset="0"/>
              </a:rPr>
              <a:t>knowledgeability</a:t>
            </a:r>
            <a:r>
              <a:rPr lang="en-GB" sz="1600" dirty="0">
                <a:latin typeface="Comic Sans MS" pitchFamily="66" charset="0"/>
              </a:rPr>
              <a:t> of tertiary institution students on development goals. The purpose of the studies is to investigate appropriate topics for future teachers to teach in classes that would cover the benefits and knowledge of the 17 SDGs and also investigate the relation of English Learning and Teaching (ELT) and SDGs. The findings from Kosovo revealed that  some of the respondents understand sustainable development however, there is still many of them (39.3%) who do not have any knowledge about it. </a:t>
            </a:r>
          </a:p>
          <a:p>
            <a:pPr algn="just"/>
            <a:r>
              <a:rPr lang="en-GB" sz="1600" dirty="0">
                <a:latin typeface="Comic Sans MS" pitchFamily="66" charset="0"/>
              </a:rPr>
              <a:t>Students in tertiary education in Kosovo consider Goal 4: Quality Education, Goal 3: Good Health and Well-being, and Goal 5: Gender Equality as the most important goals that they need to know having Goal 4 is the most prominent goal. Based on students’ opinions, Goal 8: Decent Work and Economics is considered the least applicable goal in Kosovo, followed by Goal 7: Affordable and Clean Energy, which shows a lack of interest in the other two “Ps,” Profit and Planet. Surprisingly, goals regarding “P-Planet” are not mentioned by the students, neither as the needed goals to be learned nor applied. </a:t>
            </a:r>
            <a:endParaRPr lang="en-US" sz="1600" dirty="0">
              <a:latin typeface="Comic Sans MS" pitchFamily="66" charset="0"/>
            </a:endParaRPr>
          </a:p>
          <a:p>
            <a:pPr algn="just"/>
            <a:r>
              <a:rPr lang="en-GB" sz="1600" dirty="0">
                <a:latin typeface="Comic Sans MS" pitchFamily="66" charset="0"/>
              </a:rPr>
              <a:t>Similar study extracted from the Justice Development and Peace Commission project of 2019 showed that only 37% of the respondents have knowledge of SDGs and the most acquainted goals in order of knowledge are SGD 4: Quality of Education; SGD 3: Good Health and Well-being; SGD 1: No poverty; and SDG 3: zero hunger. Similar to other findings, planet and peace and partnership do not appeared to catch the attention of the respondents. Against this background whatever innovation in relation to English language learning and teaching must factor in these SGDs understanding of the implementation of the goals. </a:t>
            </a:r>
            <a:endParaRPr lang="en-US" sz="1600" dirty="0">
              <a:latin typeface="Comic Sans MS" pitchFamily="66" charset="0"/>
            </a:endParaRPr>
          </a:p>
        </p:txBody>
      </p:sp>
      <p:sp>
        <p:nvSpPr>
          <p:cNvPr id="3" name="Title 2"/>
          <p:cNvSpPr>
            <a:spLocks noGrp="1"/>
          </p:cNvSpPr>
          <p:nvPr>
            <p:ph type="title"/>
          </p:nvPr>
        </p:nvSpPr>
        <p:spPr>
          <a:xfrm>
            <a:off x="457200" y="152400"/>
            <a:ext cx="8229600" cy="381000"/>
          </a:xfrm>
        </p:spPr>
        <p:txBody>
          <a:bodyPr>
            <a:noAutofit/>
          </a:bodyPr>
          <a:lstStyle/>
          <a:p>
            <a:pPr algn="ctr"/>
            <a:r>
              <a:rPr lang="en-GB" sz="3200" dirty="0">
                <a:solidFill>
                  <a:srgbClr val="FF0000"/>
                </a:solidFill>
                <a:effectLst/>
                <a:latin typeface="Comic Sans MS" pitchFamily="66" charset="0"/>
              </a:rPr>
              <a:t>The Goals (</a:t>
            </a:r>
            <a:r>
              <a:rPr lang="en-GB" sz="3200" dirty="0" err="1">
                <a:solidFill>
                  <a:srgbClr val="FF0000"/>
                </a:solidFill>
                <a:effectLst/>
                <a:latin typeface="Comic Sans MS" pitchFamily="66" charset="0"/>
              </a:rPr>
              <a:t>Contd</a:t>
            </a:r>
            <a:r>
              <a:rPr lang="en-GB" sz="3200" dirty="0">
                <a:solidFill>
                  <a:srgbClr val="FF0000"/>
                </a:solidFill>
                <a:effectLst/>
                <a:latin typeface="Comic Sans MS" pitchFamily="66" charset="0"/>
              </a:rPr>
              <a:t>)</a:t>
            </a:r>
            <a:endParaRPr lang="en-US" sz="32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descr="Bouquet">
            <a:extLst>
              <a:ext uri="{FF2B5EF4-FFF2-40B4-BE49-F238E27FC236}">
                <a16:creationId xmlns:a16="http://schemas.microsoft.com/office/drawing/2014/main" id="{BB75480B-DFEF-40B5-BE60-B3D278A62CB2}"/>
              </a:ext>
            </a:extLst>
          </p:cNvPr>
          <p:cNvSpPr>
            <a:spLocks noGrp="1" noChangeArrowheads="1"/>
          </p:cNvSpPr>
          <p:nvPr>
            <p:ph type="body" idx="1"/>
          </p:nvPr>
        </p:nvSpPr>
        <p:spPr>
          <a:xfrm>
            <a:off x="152400" y="1066800"/>
            <a:ext cx="8839200" cy="5943600"/>
          </a:xfrm>
          <a:blipFill dpi="0" rotWithShape="0">
            <a:blip r:embed="rId2" cstate="print"/>
            <a:srcRect/>
            <a:tile tx="0" ty="0" sx="100000" sy="100000" flip="none" algn="tl"/>
          </a:blipFill>
          <a:ln w="57150">
            <a:solidFill>
              <a:srgbClr val="000000"/>
            </a:solidFill>
          </a:ln>
        </p:spPr>
        <p:txBody>
          <a:bodyPr/>
          <a:lstStyle/>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GENERAL INTRODUCTION </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CONCEPT OF DEVELOPMENT</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SUSTAINABLE DEVELOPMENT PARADIGM</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GB" sz="2400" b="1" dirty="0">
                <a:effectLst/>
                <a:latin typeface="Arial Black" panose="020B0A04020102020204" pitchFamily="34" charset="0"/>
                <a:ea typeface="Calibri" panose="020F0502020204030204" pitchFamily="34" charset="0"/>
                <a:cs typeface="Times New Roman" panose="02020603050405020304" pitchFamily="18" charset="0"/>
              </a:rPr>
              <a:t>SUSTAINABLE DEVELOPMENT GOALS EXPLAINED</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LANGUAGE EDUCATION FOR SUSTAINABLE DEVELOPMENT  </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INNOVATION IN ENGLISH LANGUAGE TEACHING</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INNOVATIONS IN LEARNING TECHNOLOGIES FOR ENGLISH LANGUAGE TEACHING</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 DIFFERENT TECHNOLOGIES SUCCESSFULLY USED IN ENGLISH FOR SPECIFIC PURPOSES (ESP)</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ADVANTAGES OF TECHNOLOGY FOR ESP</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CONCLUDING REMARKS</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GB" sz="2400" b="1" dirty="0">
                <a:effectLst/>
                <a:latin typeface="Arial Black" panose="020B0A04020102020204" pitchFamily="34" charset="0"/>
                <a:ea typeface="SimSun" panose="02010600030101010101" pitchFamily="2" charset="-122"/>
                <a:cs typeface="Times New Roman" panose="02020603050405020304" pitchFamily="18" charset="0"/>
              </a:rPr>
              <a:t> REFERENCES</a:t>
            </a:r>
            <a:endParaRPr lang="en-US" sz="2400" dirty="0">
              <a:effectLst/>
              <a:latin typeface="Arial Black" panose="020B0A04020102020204" pitchFamily="34" charset="0"/>
              <a:ea typeface="SimSun" panose="02010600030101010101" pitchFamily="2" charset="-122"/>
              <a:cs typeface="Times New Roman" panose="02020603050405020304" pitchFamily="18" charset="0"/>
            </a:endParaRPr>
          </a:p>
          <a:p>
            <a:pPr eaLnBrk="1" hangingPunct="1">
              <a:lnSpc>
                <a:spcPct val="150000"/>
              </a:lnSpc>
              <a:defRPr/>
            </a:pPr>
            <a:endParaRPr lang="en-US" sz="2400" dirty="0">
              <a:latin typeface="Garamond" panose="02020404030301010803" pitchFamily="18" charset="0"/>
            </a:endParaRPr>
          </a:p>
          <a:p>
            <a:pPr marL="609600" indent="-609600" eaLnBrk="1" hangingPunct="1">
              <a:buClr>
                <a:srgbClr val="FF6600"/>
              </a:buClr>
              <a:buFont typeface="Wingdings" pitchFamily="2" charset="2"/>
              <a:buChar char="F"/>
              <a:defRPr/>
            </a:pPr>
            <a:endParaRPr lang="en-US" dirty="0">
              <a:latin typeface="Garamond" panose="02020404030301010803" pitchFamily="18" charset="0"/>
            </a:endParaRPr>
          </a:p>
          <a:p>
            <a:pPr marL="609600" indent="-609600" eaLnBrk="1" hangingPunct="1">
              <a:buClr>
                <a:srgbClr val="FF6600"/>
              </a:buClr>
              <a:buFont typeface="Wingdings" pitchFamily="2" charset="2"/>
              <a:buChar char="F"/>
              <a:defRPr/>
            </a:pPr>
            <a:endParaRPr lang="en-US" sz="4000" dirty="0">
              <a:latin typeface="Garamond" panose="02020404030301010803" pitchFamily="18" charset="0"/>
            </a:endParaRPr>
          </a:p>
          <a:p>
            <a:pPr marL="609600" indent="-609600" eaLnBrk="1" hangingPunct="1">
              <a:buClr>
                <a:srgbClr val="FF6600"/>
              </a:buClr>
              <a:buFont typeface="Wingdings" pitchFamily="2" charset="2"/>
              <a:buChar char="F"/>
              <a:defRPr/>
            </a:pPr>
            <a:endParaRPr lang="en-US" sz="4000" dirty="0">
              <a:latin typeface="Garamond" panose="02020404030301010803" pitchFamily="18" charset="0"/>
            </a:endParaRPr>
          </a:p>
          <a:p>
            <a:pPr marL="609600" indent="-609600" eaLnBrk="1" hangingPunct="1">
              <a:buClr>
                <a:srgbClr val="FF6600"/>
              </a:buClr>
              <a:buFont typeface="Wingdings" pitchFamily="2" charset="2"/>
              <a:buChar char="F"/>
              <a:defRPr/>
            </a:pPr>
            <a:endParaRPr lang="en-GB" sz="4000" b="1" dirty="0">
              <a:solidFill>
                <a:schemeClr val="accent2"/>
              </a:solidFill>
              <a:latin typeface="Garamond" pitchFamily="18" charset="0"/>
            </a:endParaRPr>
          </a:p>
          <a:p>
            <a:pPr marL="609600" indent="-609600" eaLnBrk="1" hangingPunct="1">
              <a:buFont typeface="Wingdings" pitchFamily="2" charset="2"/>
              <a:buNone/>
              <a:defRPr/>
            </a:pPr>
            <a:endParaRPr lang="en-US" sz="4800" b="1" dirty="0">
              <a:solidFill>
                <a:srgbClr val="0000FF"/>
              </a:solidFill>
              <a:latin typeface="Garamond" pitchFamily="18" charset="0"/>
            </a:endParaRPr>
          </a:p>
        </p:txBody>
      </p:sp>
      <p:sp>
        <p:nvSpPr>
          <p:cNvPr id="4099" name="AutoShape 3">
            <a:extLst>
              <a:ext uri="{FF2B5EF4-FFF2-40B4-BE49-F238E27FC236}">
                <a16:creationId xmlns:a16="http://schemas.microsoft.com/office/drawing/2014/main" id="{EEF76D41-5858-4954-94A9-4365006BF996}"/>
              </a:ext>
            </a:extLst>
          </p:cNvPr>
          <p:cNvSpPr>
            <a:spLocks noGrp="1" noChangeArrowheads="1"/>
          </p:cNvSpPr>
          <p:nvPr>
            <p:ph type="title"/>
          </p:nvPr>
        </p:nvSpPr>
        <p:spPr>
          <a:xfrm>
            <a:off x="1981200" y="152400"/>
            <a:ext cx="4572000" cy="762000"/>
          </a:xfrm>
          <a:prstGeom prst="flowChartAlternateProcess">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76200">
            <a:solidFill>
              <a:schemeClr val="tx1"/>
            </a:solidFill>
          </a:ln>
          <a:effectLst>
            <a:outerShdw dist="107763" dir="18900000" algn="ctr" rotWithShape="0">
              <a:schemeClr val="bg2">
                <a:alpha val="50000"/>
              </a:schemeClr>
            </a:outerShdw>
          </a:effectLst>
        </p:spPr>
        <p:txBody>
          <a:bodyPr>
            <a:normAutofit fontScale="90000"/>
          </a:bodyPr>
          <a:lstStyle/>
          <a:p>
            <a:pPr eaLnBrk="1" hangingPunct="1">
              <a:defRPr/>
            </a:pPr>
            <a:r>
              <a:rPr lang="en-US" sz="6000" b="1">
                <a:solidFill>
                  <a:srgbClr val="FF3300"/>
                </a:solidFill>
                <a:latin typeface="Garamond" pitchFamily="18" charset="0"/>
              </a:rPr>
              <a:t>Outline</a:t>
            </a:r>
          </a:p>
        </p:txBody>
      </p:sp>
      <p:sp>
        <p:nvSpPr>
          <p:cNvPr id="4100" name="Slide Number Placeholder 3">
            <a:extLst>
              <a:ext uri="{FF2B5EF4-FFF2-40B4-BE49-F238E27FC236}">
                <a16:creationId xmlns:a16="http://schemas.microsoft.com/office/drawing/2014/main" id="{177C1A25-FC81-4877-8685-44420D044F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1C5C38C-DCE8-4DBA-91C5-B63ECF82AF61}" type="slidenum">
              <a:rPr lang="en-US" altLang="en-US" sz="1400"/>
              <a:pPr>
                <a:spcBef>
                  <a:spcPct val="0"/>
                </a:spcBef>
                <a:buFontTx/>
                <a:buNone/>
              </a:pPr>
              <a:t>2</a:t>
            </a:fld>
            <a:endParaRPr lang="en-US" altLang="en-US" sz="140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686800" cy="6096000"/>
          </a:xfrm>
        </p:spPr>
        <p:txBody>
          <a:bodyPr/>
          <a:lstStyle/>
          <a:p>
            <a:pPr algn="just"/>
            <a:r>
              <a:rPr lang="en-GB" sz="2000" dirty="0">
                <a:latin typeface="Comic Sans MS" pitchFamily="66" charset="0"/>
              </a:rPr>
              <a:t>The Challenges and competences for professionals in sustainable development are related to ability of teachers to ‘teach for sustainable development, which is a major stumbling block in approaches to Education for Sustainable Development that focus strongly on changes of values and attitudes of students and the need for individual variation in competence development among learners. </a:t>
            </a:r>
          </a:p>
          <a:p>
            <a:pPr algn="just"/>
            <a:r>
              <a:rPr lang="en-GB" sz="2000" dirty="0">
                <a:latin typeface="Comic Sans MS" pitchFamily="66" charset="0"/>
              </a:rPr>
              <a:t>Learners need to develop attitudes, knowledge and skills that the traditional system (traditional or indigenous knowledge as knowledge that is developed over time by communities via a process of observation, experimentation and adaptation) of higher education often does not provide. </a:t>
            </a:r>
          </a:p>
          <a:p>
            <a:pPr algn="just"/>
            <a:r>
              <a:rPr lang="en-GB" sz="2000" dirty="0">
                <a:latin typeface="Comic Sans MS" pitchFamily="66" charset="0"/>
              </a:rPr>
              <a:t>Professionals should possess integrative competences rather than disciplinary separated and rapidly outdated knowledge. A competence development, involving a problem-oriented approach, authentic contexts and active, often collaborative, knowledge construction, becomes more and more important in education.</a:t>
            </a:r>
            <a:endParaRPr lang="en-US" sz="2000" dirty="0">
              <a:latin typeface="Comic Sans MS" pitchFamily="66" charset="0"/>
            </a:endParaRPr>
          </a:p>
        </p:txBody>
      </p:sp>
      <p:sp>
        <p:nvSpPr>
          <p:cNvPr id="3" name="Title 2"/>
          <p:cNvSpPr>
            <a:spLocks noGrp="1"/>
          </p:cNvSpPr>
          <p:nvPr>
            <p:ph type="title"/>
          </p:nvPr>
        </p:nvSpPr>
        <p:spPr>
          <a:xfrm>
            <a:off x="457200" y="152400"/>
            <a:ext cx="8229600" cy="381000"/>
          </a:xfrm>
        </p:spPr>
        <p:txBody>
          <a:bodyPr>
            <a:noAutofit/>
          </a:bodyPr>
          <a:lstStyle/>
          <a:p>
            <a:pPr algn="ctr"/>
            <a:r>
              <a:rPr lang="en-GB" sz="3200" dirty="0">
                <a:solidFill>
                  <a:srgbClr val="FF0000"/>
                </a:solidFill>
                <a:effectLst/>
                <a:latin typeface="Comic Sans MS" pitchFamily="66" charset="0"/>
              </a:rPr>
              <a:t>The Goals (</a:t>
            </a:r>
            <a:r>
              <a:rPr lang="en-GB" sz="3200" dirty="0" err="1">
                <a:solidFill>
                  <a:srgbClr val="FF0000"/>
                </a:solidFill>
                <a:effectLst/>
                <a:latin typeface="Comic Sans MS" pitchFamily="66" charset="0"/>
              </a:rPr>
              <a:t>Contd</a:t>
            </a:r>
            <a:r>
              <a:rPr lang="en-GB" sz="3200" dirty="0">
                <a:solidFill>
                  <a:srgbClr val="FF0000"/>
                </a:solidFill>
                <a:effectLst/>
                <a:latin typeface="Comic Sans MS" pitchFamily="66" charset="0"/>
              </a:rPr>
              <a:t>)</a:t>
            </a:r>
            <a:endParaRPr lang="en-US" sz="3200" dirty="0"/>
          </a:p>
        </p:txBody>
      </p:sp>
    </p:spTree>
  </p:cSld>
  <p:clrMapOvr>
    <a:masterClrMapping/>
  </p:clrMapOvr>
  <p:transition spd="med">
    <p:wipe dir="d"/>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09600"/>
            <a:ext cx="8839200" cy="6096000"/>
          </a:xfrm>
        </p:spPr>
        <p:txBody>
          <a:bodyPr/>
          <a:lstStyle/>
          <a:p>
            <a:pPr algn="just"/>
            <a:r>
              <a:rPr lang="en-GB" sz="1800" dirty="0">
                <a:latin typeface="Comic Sans MS" pitchFamily="66" charset="0"/>
              </a:rPr>
              <a:t>Sustainability  development goals attainment cannot be possible without a proper application of a means of communication and negotiation, which is language. </a:t>
            </a:r>
          </a:p>
          <a:p>
            <a:pPr algn="just"/>
            <a:r>
              <a:rPr lang="en-GB" sz="1800" dirty="0">
                <a:latin typeface="Comic Sans MS" pitchFamily="66" charset="0"/>
              </a:rPr>
              <a:t>Language is also a system that connects space and time; moreover, importantly  language is a system that connects people, language directs its users onto the pathway of culture and makes them culture consumers. Taking into consideration both the development of the individual and evolution of culture, the multiple function of language connected with perception, thinking, memory, and expression, language plays a constitutive role in human life. Thus, SDGs education must to concentrate on linguistic education, equipping a global village inhabitant in the linguistic instrument enabling him to function globally and cooperate with partners all over the world (Pullen, 2015).</a:t>
            </a:r>
          </a:p>
          <a:p>
            <a:pPr algn="just"/>
            <a:r>
              <a:rPr lang="en-GB" sz="1800" dirty="0">
                <a:latin typeface="Comic Sans MS" pitchFamily="66" charset="0"/>
              </a:rPr>
              <a:t>There are basically three spheres of sustainability which are  environmental, economic and social or the socio-cultural areas (see Figures 1 and 2), however too much concentration have been on the economic and environmental spheres when the socio cultural aspect which involves language  is left out.   However, the spheres of interest (the sphere of sustainability) are not equally treated.  </a:t>
            </a:r>
            <a:endParaRPr lang="en-US" sz="1800" dirty="0">
              <a:latin typeface="Comic Sans MS" pitchFamily="66" charset="0"/>
            </a:endParaRPr>
          </a:p>
          <a:p>
            <a:pPr algn="just"/>
            <a:r>
              <a:rPr lang="en-GB" sz="1800" dirty="0">
                <a:latin typeface="Comic Sans MS" pitchFamily="66" charset="0"/>
              </a:rPr>
              <a:t>The  full competence of the speaker can be demonstrated in a situational use of language. </a:t>
            </a:r>
            <a:endParaRPr lang="en-US" dirty="0"/>
          </a:p>
        </p:txBody>
      </p:sp>
      <p:sp>
        <p:nvSpPr>
          <p:cNvPr id="3" name="Title 2"/>
          <p:cNvSpPr>
            <a:spLocks noGrp="1"/>
          </p:cNvSpPr>
          <p:nvPr>
            <p:ph type="title"/>
          </p:nvPr>
        </p:nvSpPr>
        <p:spPr>
          <a:xfrm>
            <a:off x="381000" y="152400"/>
            <a:ext cx="8229600" cy="381000"/>
          </a:xfrm>
        </p:spPr>
        <p:txBody>
          <a:bodyPr>
            <a:noAutofit/>
          </a:bodyPr>
          <a:lstStyle/>
          <a:p>
            <a:pPr algn="ctr"/>
            <a:r>
              <a:rPr lang="en-GB" sz="2600" dirty="0">
                <a:solidFill>
                  <a:srgbClr val="FF0000"/>
                </a:solidFill>
                <a:latin typeface="Comic Sans MS" pitchFamily="66" charset="0"/>
              </a:rPr>
              <a:t>Language Education for Sustainable Development  </a:t>
            </a:r>
            <a:endParaRPr lang="en-US" sz="2600" dirty="0">
              <a:solidFill>
                <a:srgbClr val="FF0000"/>
              </a:solidFill>
              <a:latin typeface="Comic Sans MS" pitchFamily="66" charset="0"/>
            </a:endParaRPr>
          </a:p>
        </p:txBody>
      </p:sp>
    </p:spTree>
  </p:cSld>
  <p:clrMapOvr>
    <a:masterClrMapping/>
  </p:clrMapOvr>
  <p:transition spd="med">
    <p:wipe dir="d"/>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533400"/>
          <a:ext cx="87630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457200" y="152400"/>
            <a:ext cx="8229600" cy="304800"/>
          </a:xfrm>
        </p:spPr>
        <p:txBody>
          <a:bodyPr>
            <a:noAutofit/>
          </a:bodyPr>
          <a:lstStyle/>
          <a:p>
            <a:pPr algn="ctr"/>
            <a:r>
              <a:rPr lang="en-GB" sz="2800" dirty="0">
                <a:solidFill>
                  <a:srgbClr val="FF0000"/>
                </a:solidFill>
                <a:effectLst/>
                <a:latin typeface="Comic Sans MS" pitchFamily="66" charset="0"/>
              </a:rPr>
              <a:t>Model of Creative Communicative Competence</a:t>
            </a:r>
            <a:endParaRPr lang="en-US" sz="28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685800"/>
          <a:ext cx="84582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457200" y="152400"/>
            <a:ext cx="8229600" cy="457200"/>
          </a:xfrm>
        </p:spPr>
        <p:txBody>
          <a:bodyPr>
            <a:noAutofit/>
          </a:bodyPr>
          <a:lstStyle/>
          <a:p>
            <a:pPr algn="ctr"/>
            <a:r>
              <a:rPr lang="en-GB" sz="3200" dirty="0">
                <a:solidFill>
                  <a:srgbClr val="FF0000"/>
                </a:solidFill>
                <a:latin typeface="Comic Sans MS" pitchFamily="66" charset="0"/>
              </a:rPr>
              <a:t>Pillars of Sustainability</a:t>
            </a:r>
            <a:endParaRPr lang="en-US" sz="32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763000" cy="6019800"/>
          </a:xfrm>
        </p:spPr>
        <p:txBody>
          <a:bodyPr/>
          <a:lstStyle/>
          <a:p>
            <a:pPr algn="just"/>
            <a:r>
              <a:rPr lang="en-GB" sz="1700" dirty="0">
                <a:latin typeface="Comic Sans MS" pitchFamily="66" charset="0"/>
              </a:rPr>
              <a:t>English is being used as a wide language in all fields like education, professional, and official purposes. In addition to this using of Internet and other electronic devices have opened gates of accepting English as language of changing scenario. </a:t>
            </a:r>
          </a:p>
          <a:p>
            <a:pPr algn="just"/>
            <a:r>
              <a:rPr lang="en-GB" sz="1700" dirty="0">
                <a:latin typeface="Comic Sans MS" pitchFamily="66" charset="0"/>
              </a:rPr>
              <a:t>Innovation  is used to describe a product or development that is “new” or “enhanced” in some way. </a:t>
            </a:r>
          </a:p>
          <a:p>
            <a:pPr algn="just"/>
            <a:r>
              <a:rPr lang="en-GB" sz="1700" dirty="0">
                <a:latin typeface="Comic Sans MS" pitchFamily="66" charset="0"/>
              </a:rPr>
              <a:t>Innovation in English language teaching involves digital platforms such as </a:t>
            </a:r>
            <a:r>
              <a:rPr lang="en-GB" sz="1700" dirty="0" err="1">
                <a:latin typeface="Comic Sans MS" pitchFamily="66" charset="0"/>
              </a:rPr>
              <a:t>Facebook</a:t>
            </a:r>
            <a:r>
              <a:rPr lang="en-GB" sz="1700" dirty="0">
                <a:latin typeface="Comic Sans MS" pitchFamily="66" charset="0"/>
              </a:rPr>
              <a:t> , Google Classroom, zoom class, etc the digital Platforms help teachers and students to create a space in which teachers and learners can connect, ask questions to enhance their learning level. Students can listen to podcasts to improve their comprehension. They can also create podcasts to practice their English-speaking abilities. </a:t>
            </a:r>
          </a:p>
          <a:p>
            <a:pPr algn="just"/>
            <a:r>
              <a:rPr lang="en-GB" sz="1700" dirty="0">
                <a:latin typeface="Comic Sans MS" pitchFamily="66" charset="0"/>
              </a:rPr>
              <a:t>Applications on </a:t>
            </a:r>
            <a:r>
              <a:rPr lang="en-GB" sz="1700" dirty="0" err="1">
                <a:latin typeface="Comic Sans MS" pitchFamily="66" charset="0"/>
              </a:rPr>
              <a:t>iPads</a:t>
            </a:r>
            <a:r>
              <a:rPr lang="en-GB" sz="1700" dirty="0">
                <a:latin typeface="Comic Sans MS" pitchFamily="66" charset="0"/>
              </a:rPr>
              <a:t> and tablets are  ways for students to improve learning, using short and feature-length videos is an engaging way to work on skills like vocabulary and comprehension.</a:t>
            </a:r>
            <a:endParaRPr lang="en-US" sz="1700" dirty="0">
              <a:latin typeface="Comic Sans MS" pitchFamily="66" charset="0"/>
            </a:endParaRPr>
          </a:p>
          <a:p>
            <a:pPr algn="just"/>
            <a:r>
              <a:rPr lang="en-GB" sz="1700" dirty="0">
                <a:latin typeface="Comic Sans MS" pitchFamily="66" charset="0"/>
              </a:rPr>
              <a:t>The study of innovation in language education began to generate particular interest only from the 1980s onwards, with important early contributions including Kennedy (1988) from a UK perspective and </a:t>
            </a:r>
            <a:r>
              <a:rPr lang="en-GB" sz="1700" dirty="0" err="1">
                <a:latin typeface="Comic Sans MS" pitchFamily="66" charset="0"/>
              </a:rPr>
              <a:t>Henrichsen</a:t>
            </a:r>
            <a:r>
              <a:rPr lang="en-GB" sz="1700" dirty="0">
                <a:latin typeface="Comic Sans MS" pitchFamily="66" charset="0"/>
              </a:rPr>
              <a:t> (1989) from a US one. The UK perspective was significant in establishing the management of educational change as an emerging sub discipline of applied linguistics. The wider field of applied linguistics needs to pay greater need to the insights that innovation theory and practice can contribute (Waters, 2009).The main rationales for change are indicative of the centrality and ubiquity of innovations.</a:t>
            </a:r>
            <a:endParaRPr lang="en-US" sz="1700" dirty="0">
              <a:latin typeface="Comic Sans MS" pitchFamily="66" charset="0"/>
            </a:endParaRPr>
          </a:p>
          <a:p>
            <a:endParaRPr lang="en-US" sz="1600" dirty="0"/>
          </a:p>
        </p:txBody>
      </p:sp>
      <p:sp>
        <p:nvSpPr>
          <p:cNvPr id="3" name="Title 2"/>
          <p:cNvSpPr>
            <a:spLocks noGrp="1"/>
          </p:cNvSpPr>
          <p:nvPr>
            <p:ph type="title"/>
          </p:nvPr>
        </p:nvSpPr>
        <p:spPr>
          <a:xfrm>
            <a:off x="457200" y="152400"/>
            <a:ext cx="8229600" cy="533400"/>
          </a:xfrm>
        </p:spPr>
        <p:txBody>
          <a:bodyPr>
            <a:normAutofit/>
          </a:bodyPr>
          <a:lstStyle/>
          <a:p>
            <a:pPr algn="ctr"/>
            <a:r>
              <a:rPr lang="en-GB" sz="2800" dirty="0">
                <a:solidFill>
                  <a:srgbClr val="FF0000"/>
                </a:solidFill>
                <a:latin typeface="Comic Sans MS" pitchFamily="66" charset="0"/>
              </a:rPr>
              <a:t>Innovation In English Language Teaching</a:t>
            </a:r>
            <a:endParaRPr lang="en-US" sz="2800" dirty="0">
              <a:solidFill>
                <a:srgbClr val="FF0000"/>
              </a:solidFill>
              <a:latin typeface="Comic Sans MS" pitchFamily="66" charset="0"/>
            </a:endParaRPr>
          </a:p>
        </p:txBody>
      </p:sp>
    </p:spTree>
  </p:cSld>
  <p:clrMapOvr>
    <a:masterClrMapping/>
  </p:clrMapOvr>
  <p:transition spd="med">
    <p:wipe dir="d"/>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763000" cy="5943600"/>
          </a:xfrm>
        </p:spPr>
        <p:txBody>
          <a:bodyPr/>
          <a:lstStyle/>
          <a:p>
            <a:pPr algn="just"/>
            <a:r>
              <a:rPr lang="en-GB" sz="1800" dirty="0">
                <a:latin typeface="Comic Sans MS" pitchFamily="66" charset="0"/>
              </a:rPr>
              <a:t>Rogers (2003) notes that the main barriers facing innovation can be broadly grouped into three categories:</a:t>
            </a:r>
            <a:endParaRPr lang="en-US" sz="1800" dirty="0">
              <a:latin typeface="Comic Sans MS" pitchFamily="66" charset="0"/>
            </a:endParaRPr>
          </a:p>
          <a:p>
            <a:pPr algn="just"/>
            <a:r>
              <a:rPr lang="en-GB" sz="1800" b="1" dirty="0">
                <a:latin typeface="Comic Sans MS" pitchFamily="66" charset="0"/>
              </a:rPr>
              <a:t>Teacher-related: </a:t>
            </a:r>
            <a:r>
              <a:rPr lang="en-GB" sz="1800" dirty="0">
                <a:latin typeface="Comic Sans MS" pitchFamily="66" charset="0"/>
              </a:rPr>
              <a:t>lack of teacher ownership or understanding of the innovation; change not congruent with existing teacher values and beliefs; negative attitudes, often engendered by the additional workload entailed;  </a:t>
            </a:r>
            <a:endParaRPr lang="en-US" sz="1800" dirty="0">
              <a:latin typeface="Comic Sans MS" pitchFamily="66" charset="0"/>
            </a:endParaRPr>
          </a:p>
          <a:p>
            <a:pPr algn="just"/>
            <a:r>
              <a:rPr lang="en-GB" sz="1800" b="1" dirty="0">
                <a:latin typeface="Comic Sans MS" pitchFamily="66" charset="0"/>
              </a:rPr>
              <a:t>System-related: </a:t>
            </a:r>
            <a:r>
              <a:rPr lang="en-GB" sz="1800" dirty="0">
                <a:latin typeface="Comic Sans MS" pitchFamily="66" charset="0"/>
              </a:rPr>
              <a:t>poor communication and lack of mutual trust between change agents and frontline implementers; putting too much emphasis on the intricacies of the innovation itself and not enough on consideration of how it could be implemented; lack of appropriate resources to support the innovation; insufficient professional development and support for teachers;  </a:t>
            </a:r>
            <a:endParaRPr lang="en-US" sz="1800" dirty="0">
              <a:latin typeface="Comic Sans MS" pitchFamily="66" charset="0"/>
            </a:endParaRPr>
          </a:p>
          <a:p>
            <a:pPr algn="just"/>
            <a:r>
              <a:rPr lang="en-GB" sz="1800" b="1" dirty="0">
                <a:latin typeface="Comic Sans MS" pitchFamily="66" charset="0"/>
              </a:rPr>
              <a:t>School-related: </a:t>
            </a:r>
            <a:r>
              <a:rPr lang="en-GB" sz="1800" dirty="0">
                <a:latin typeface="Comic Sans MS" pitchFamily="66" charset="0"/>
              </a:rPr>
              <a:t>lack of supportive culture for change; conservative forces within a school.</a:t>
            </a:r>
            <a:endParaRPr lang="en-US" sz="1800" dirty="0">
              <a:latin typeface="Comic Sans MS" pitchFamily="66" charset="0"/>
            </a:endParaRPr>
          </a:p>
          <a:p>
            <a:pPr algn="just"/>
            <a:r>
              <a:rPr lang="en-GB" sz="1800" dirty="0">
                <a:latin typeface="Comic Sans MS" pitchFamily="66" charset="0"/>
              </a:rPr>
              <a:t>The barriers are mitigated by  effective institutional-based professional development and support are built into the  innovation project and the said innovation is contextually and culturally appropriate and does not promote values which are incongruent with those of implementers. More importantly, problem-solving strategies are built into the project and there are change-management strategies to tackle challenges arising.</a:t>
            </a:r>
            <a:endParaRPr lang="en-US" sz="1800" dirty="0">
              <a:latin typeface="Comic Sans MS" pitchFamily="66" charset="0"/>
            </a:endParaRPr>
          </a:p>
        </p:txBody>
      </p:sp>
      <p:sp>
        <p:nvSpPr>
          <p:cNvPr id="3" name="Title 2"/>
          <p:cNvSpPr>
            <a:spLocks noGrp="1"/>
          </p:cNvSpPr>
          <p:nvPr>
            <p:ph type="title"/>
          </p:nvPr>
        </p:nvSpPr>
        <p:spPr>
          <a:xfrm>
            <a:off x="457200" y="152400"/>
            <a:ext cx="8229600" cy="457200"/>
          </a:xfrm>
        </p:spPr>
        <p:txBody>
          <a:bodyPr>
            <a:noAutofit/>
          </a:bodyPr>
          <a:lstStyle/>
          <a:p>
            <a:pPr algn="ctr"/>
            <a:r>
              <a:rPr lang="en-GB" sz="2600" dirty="0">
                <a:solidFill>
                  <a:srgbClr val="FF0000"/>
                </a:solidFill>
                <a:latin typeface="Comic Sans MS" pitchFamily="66" charset="0"/>
              </a:rPr>
              <a:t>Innovation In English Language Teaching (</a:t>
            </a:r>
            <a:r>
              <a:rPr lang="en-GB" sz="2600" dirty="0" err="1">
                <a:solidFill>
                  <a:srgbClr val="FF0000"/>
                </a:solidFill>
                <a:latin typeface="Comic Sans MS" pitchFamily="66" charset="0"/>
              </a:rPr>
              <a:t>Contd</a:t>
            </a:r>
            <a:r>
              <a:rPr lang="en-GB" sz="2600" dirty="0">
                <a:solidFill>
                  <a:srgbClr val="FF0000"/>
                </a:solidFill>
                <a:latin typeface="Comic Sans MS" pitchFamily="66" charset="0"/>
              </a:rPr>
              <a:t>)</a:t>
            </a:r>
            <a:endParaRPr lang="en-US" sz="26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838200"/>
            <a:ext cx="8686800" cy="5791200"/>
          </a:xfrm>
        </p:spPr>
        <p:txBody>
          <a:bodyPr/>
          <a:lstStyle/>
          <a:p>
            <a:pPr algn="just"/>
            <a:r>
              <a:rPr lang="en-GB" sz="2000" dirty="0">
                <a:latin typeface="Comic Sans MS" pitchFamily="66" charset="0"/>
              </a:rPr>
              <a:t>Following series of short case studies which provide real examples, technology and English language learning and teaching are inseparable. </a:t>
            </a:r>
          </a:p>
          <a:p>
            <a:pPr algn="just"/>
            <a:r>
              <a:rPr lang="en-GB" sz="2000" dirty="0">
                <a:latin typeface="Comic Sans MS" pitchFamily="66" charset="0"/>
              </a:rPr>
              <a:t>Technology has a significant role to play in enhancing the delivery of English language teaching and learning in the primary sector. The range of technologies now available can support teachers in a variety of ways both inside the young learner classroom, but also increasingly in the home environment and while learners are on the move about their daily lives. </a:t>
            </a:r>
          </a:p>
          <a:p>
            <a:pPr algn="just"/>
            <a:r>
              <a:rPr lang="en-GB" sz="2000" dirty="0">
                <a:latin typeface="Comic Sans MS" pitchFamily="66" charset="0"/>
              </a:rPr>
              <a:t>Using technology to enhance language learning, help increase learner autonomy and control, providing a more student-centred pedagogy’ with learners at the centre of the learning process and ‘more actively engaged in their learning than in traditional direct instruction methods’ (Jewell, 2006).</a:t>
            </a:r>
          </a:p>
          <a:p>
            <a:pPr algn="just"/>
            <a:r>
              <a:rPr lang="en-GB" sz="2000" dirty="0">
                <a:latin typeface="Comic Sans MS" pitchFamily="66" charset="0"/>
              </a:rPr>
              <a:t>Finally, encouraging the use of educational technology in secondary language education has wider implications, but when technology is properly utilised by teachers and learners and thoroughly integrated into the curriculum, that wide-ranging benefits can be detected.</a:t>
            </a:r>
            <a:endParaRPr lang="en-US" sz="2000" dirty="0">
              <a:latin typeface="Comic Sans MS" pitchFamily="66" charset="0"/>
            </a:endParaRPr>
          </a:p>
        </p:txBody>
      </p:sp>
      <p:sp>
        <p:nvSpPr>
          <p:cNvPr id="3" name="Title 2"/>
          <p:cNvSpPr>
            <a:spLocks noGrp="1"/>
          </p:cNvSpPr>
          <p:nvPr>
            <p:ph type="title"/>
          </p:nvPr>
        </p:nvSpPr>
        <p:spPr>
          <a:xfrm>
            <a:off x="457200" y="152400"/>
            <a:ext cx="8229600" cy="533400"/>
          </a:xfrm>
        </p:spPr>
        <p:txBody>
          <a:bodyPr>
            <a:noAutofit/>
          </a:bodyPr>
          <a:lstStyle/>
          <a:p>
            <a:pPr algn="ctr"/>
            <a:r>
              <a:rPr lang="en-GB" sz="2400" dirty="0">
                <a:solidFill>
                  <a:srgbClr val="FF0000"/>
                </a:solidFill>
                <a:latin typeface="Comic Sans MS" pitchFamily="66" charset="0"/>
              </a:rPr>
              <a:t>Innovations in learning technologies for English language teaching</a:t>
            </a:r>
            <a:endParaRPr lang="en-US" sz="2400" dirty="0">
              <a:solidFill>
                <a:srgbClr val="FF0000"/>
              </a:solidFill>
              <a:latin typeface="Comic Sans MS" pitchFamily="66" charset="0"/>
            </a:endParaRPr>
          </a:p>
        </p:txBody>
      </p:sp>
    </p:spTree>
  </p:cSld>
  <p:clrMapOvr>
    <a:masterClrMapping/>
  </p:clrMapOvr>
  <p:transition spd="med">
    <p:wipe dir="d"/>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838200"/>
            <a:ext cx="8686800" cy="5791200"/>
          </a:xfrm>
        </p:spPr>
        <p:txBody>
          <a:bodyPr/>
          <a:lstStyle/>
          <a:p>
            <a:pPr algn="just"/>
            <a:r>
              <a:rPr lang="en-GB" sz="2400" dirty="0">
                <a:latin typeface="Comic Sans MS" pitchFamily="66" charset="0"/>
              </a:rPr>
              <a:t>There are many different technologies that are successfully used in English for Specific Purposes (ESP) courses from the traditional tape recorder or CD player to interactive whiteboards, ICT, Web 2.0 tools, mobile technologies and 3D virtual environments, Skype/online conferencing tools. </a:t>
            </a:r>
          </a:p>
          <a:p>
            <a:pPr algn="just"/>
            <a:r>
              <a:rPr lang="en-GB" sz="2400" dirty="0">
                <a:latin typeface="Comic Sans MS" pitchFamily="66" charset="0"/>
              </a:rPr>
              <a:t>The technology plays an essential role in the learners’ everyday professional lives, in which they need digital and electronic literacy skills to communicate internationally across cultural borders using different media, and to become autonomous learners who can keep up with the fast-paced professional world.</a:t>
            </a:r>
            <a:endParaRPr lang="en-US" sz="2400" dirty="0">
              <a:latin typeface="Comic Sans MS" pitchFamily="66" charset="0"/>
            </a:endParaRPr>
          </a:p>
          <a:p>
            <a:pPr algn="just"/>
            <a:endParaRPr lang="en-US" sz="2000" dirty="0">
              <a:latin typeface="Comic Sans MS" pitchFamily="66" charset="0"/>
            </a:endParaRPr>
          </a:p>
        </p:txBody>
      </p:sp>
      <p:sp>
        <p:nvSpPr>
          <p:cNvPr id="3" name="Title 2"/>
          <p:cNvSpPr>
            <a:spLocks noGrp="1"/>
          </p:cNvSpPr>
          <p:nvPr>
            <p:ph type="title"/>
          </p:nvPr>
        </p:nvSpPr>
        <p:spPr>
          <a:xfrm>
            <a:off x="457200" y="152400"/>
            <a:ext cx="8229600" cy="457200"/>
          </a:xfrm>
        </p:spPr>
        <p:txBody>
          <a:bodyPr>
            <a:noAutofit/>
          </a:bodyPr>
          <a:lstStyle/>
          <a:p>
            <a:pPr algn="ctr"/>
            <a:r>
              <a:rPr lang="en-GB" sz="2400" dirty="0">
                <a:solidFill>
                  <a:srgbClr val="FF0000"/>
                </a:solidFill>
                <a:latin typeface="Comic Sans MS" pitchFamily="66" charset="0"/>
              </a:rPr>
              <a:t>Innovations in learning technologies for English language teaching (</a:t>
            </a:r>
            <a:r>
              <a:rPr lang="en-GB" sz="2400" dirty="0" err="1">
                <a:solidFill>
                  <a:srgbClr val="FF0000"/>
                </a:solidFill>
                <a:latin typeface="Comic Sans MS" pitchFamily="66" charset="0"/>
              </a:rPr>
              <a:t>Contd</a:t>
            </a:r>
            <a:r>
              <a:rPr lang="en-GB" sz="2400" dirty="0">
                <a:solidFill>
                  <a:srgbClr val="FF0000"/>
                </a:solidFill>
                <a:latin typeface="Comic Sans MS" pitchFamily="66" charset="0"/>
              </a:rPr>
              <a:t>)</a:t>
            </a:r>
            <a:endParaRPr lang="en-US" sz="24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763000" cy="5867400"/>
          </a:xfrm>
        </p:spPr>
        <p:txBody>
          <a:bodyPr/>
          <a:lstStyle/>
          <a:p>
            <a:pPr marL="452437" indent="-342900" algn="just">
              <a:buFont typeface="+mj-lt"/>
              <a:buAutoNum type="arabicPeriod"/>
            </a:pPr>
            <a:r>
              <a:rPr lang="en-GB" sz="1600" dirty="0">
                <a:latin typeface="Comic Sans MS" pitchFamily="66" charset="0"/>
              </a:rPr>
              <a:t>Provides interaction and communicative activities representative of specific professional or academic environments.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Fosters understanding of the socio-cultural aspects of the language as practised in various fields and professions.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Provides comprehensible field-specific input and facilitates student production.</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Provides sheltering strategies for language development and content-specific understanding (modelling, bridging to students’ background experiences, contextualising, </a:t>
            </a:r>
            <a:r>
              <a:rPr lang="en-GB" sz="1600" dirty="0" err="1">
                <a:latin typeface="Comic Sans MS" pitchFamily="66" charset="0"/>
              </a:rPr>
              <a:t>metacognitive</a:t>
            </a:r>
            <a:r>
              <a:rPr lang="en-GB" sz="1600" dirty="0">
                <a:latin typeface="Comic Sans MS" pitchFamily="66" charset="0"/>
              </a:rPr>
              <a:t> activities, etc.).</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Uses task-based and inquiry-based strategies reflective of tasks in discipline-specific settings and situations.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Uses authentic materials from specific disciplines and occupations. </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Supplies authentic audiences, including outside experts in specific fields. </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Supports cognitive abilities and critical thinking skills required in the disciplines.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Uses collaborative learning. </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Facilitates focused practice for the development of reading, writing, listening, and speaking skills across the curriculum and disciplines.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Is student-centred and addresses specific needs of students.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Uses multiple modalities to support different learning styles.</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Meets affective needs of students: motivation, self-esteem, and autonomy. </a:t>
            </a:r>
            <a:endParaRPr lang="en-US" sz="1600" dirty="0">
              <a:latin typeface="Comic Sans MS" pitchFamily="66" charset="0"/>
            </a:endParaRPr>
          </a:p>
          <a:p>
            <a:pPr marL="452437" indent="-342900" algn="just">
              <a:buFont typeface="+mj-lt"/>
              <a:buAutoNum type="arabicPeriod"/>
            </a:pPr>
            <a:r>
              <a:rPr lang="en-GB" sz="1600" dirty="0">
                <a:latin typeface="Comic Sans MS" pitchFamily="66" charset="0"/>
              </a:rPr>
              <a:t>Provides appropriate feedback and assessment of content knowledge and English skills.</a:t>
            </a:r>
            <a:endParaRPr lang="en-US" sz="1600" dirty="0">
              <a:latin typeface="Comic Sans MS" pitchFamily="66" charset="0"/>
            </a:endParaRPr>
          </a:p>
        </p:txBody>
      </p:sp>
      <p:sp>
        <p:nvSpPr>
          <p:cNvPr id="3" name="Title 2"/>
          <p:cNvSpPr>
            <a:spLocks noGrp="1"/>
          </p:cNvSpPr>
          <p:nvPr>
            <p:ph type="title"/>
          </p:nvPr>
        </p:nvSpPr>
        <p:spPr>
          <a:xfrm>
            <a:off x="533400" y="152400"/>
            <a:ext cx="8229600" cy="457200"/>
          </a:xfrm>
        </p:spPr>
        <p:txBody>
          <a:bodyPr>
            <a:noAutofit/>
          </a:bodyPr>
          <a:lstStyle/>
          <a:p>
            <a:pPr algn="ctr"/>
            <a:r>
              <a:rPr lang="en-GB" sz="2400" dirty="0">
                <a:solidFill>
                  <a:srgbClr val="FF0000"/>
                </a:solidFill>
                <a:latin typeface="Comic Sans MS" pitchFamily="66" charset="0"/>
              </a:rPr>
              <a:t>Advantages of Technology for English for Specific Purposes (ESP)</a:t>
            </a:r>
            <a:endParaRPr lang="en-US" sz="24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763000" cy="6019800"/>
          </a:xfrm>
        </p:spPr>
        <p:txBody>
          <a:bodyPr/>
          <a:lstStyle/>
          <a:p>
            <a:pPr algn="just"/>
            <a:r>
              <a:rPr lang="en-GB" sz="1700" dirty="0">
                <a:latin typeface="Comic Sans MS" pitchFamily="66" charset="0"/>
              </a:rPr>
              <a:t>The ORGANISATION FOR ECONOMIC CO-OPERATION AND DEVELOPMENT (OECD), Centre for Educational Research and Innovation (CERI), compiling analyses from recent OECD publications on innovation, innovation in education and technology-based innovation notes that innovation doesn’t happen in a vacuum but requires openness and interactions between systems and their environments. This is also very much the case for education. </a:t>
            </a:r>
          </a:p>
          <a:p>
            <a:pPr algn="just"/>
            <a:r>
              <a:rPr lang="en-GB" sz="1700" dirty="0">
                <a:latin typeface="Comic Sans MS" pitchFamily="66" charset="0"/>
              </a:rPr>
              <a:t>Schools cannot be left alone to make the difficult process of transformation, but need support not only through policies, but also from other actors and stakeholders. </a:t>
            </a:r>
          </a:p>
          <a:p>
            <a:pPr algn="just"/>
            <a:r>
              <a:rPr lang="en-GB" sz="1700" dirty="0">
                <a:latin typeface="Comic Sans MS" pitchFamily="66" charset="0"/>
              </a:rPr>
              <a:t>In recent years the emergent education industry has taken on a very important role. This role is not simply defined by commercial corporate interests selling products and services to schools but is increasingly framed into a much wider concern for genuine innovation. </a:t>
            </a:r>
          </a:p>
          <a:p>
            <a:pPr algn="just"/>
            <a:r>
              <a:rPr lang="en-GB" sz="1700" dirty="0">
                <a:latin typeface="Comic Sans MS" pitchFamily="66" charset="0"/>
              </a:rPr>
              <a:t>Education can also foster innovation in society at large by developing the right skills to nurture it. These skills, including critical thinking, creativity and imagination, can be fostered through appropriate teaching, and practices such as entrepreneurship education. </a:t>
            </a:r>
          </a:p>
          <a:p>
            <a:pPr algn="just"/>
            <a:r>
              <a:rPr lang="en-GB" sz="1700" dirty="0">
                <a:latin typeface="Comic Sans MS" pitchFamily="66" charset="0"/>
              </a:rPr>
              <a:t>Governments should develop smart innovation strategies for education with the right policy mix to give meaning and purpose to innovation, including creating an innovation-friendly culture.</a:t>
            </a:r>
            <a:endParaRPr lang="en-US" sz="1700" dirty="0">
              <a:latin typeface="Comic Sans MS" pitchFamily="66" charset="0"/>
            </a:endParaRPr>
          </a:p>
        </p:txBody>
      </p:sp>
      <p:sp>
        <p:nvSpPr>
          <p:cNvPr id="3" name="Title 2"/>
          <p:cNvSpPr>
            <a:spLocks noGrp="1"/>
          </p:cNvSpPr>
          <p:nvPr>
            <p:ph type="title"/>
          </p:nvPr>
        </p:nvSpPr>
        <p:spPr>
          <a:xfrm>
            <a:off x="457200" y="152400"/>
            <a:ext cx="8229600" cy="457200"/>
          </a:xfrm>
        </p:spPr>
        <p:txBody>
          <a:bodyPr>
            <a:noAutofit/>
          </a:bodyPr>
          <a:lstStyle/>
          <a:p>
            <a:pPr algn="ctr"/>
            <a:r>
              <a:rPr lang="en-GB" sz="3200" dirty="0">
                <a:solidFill>
                  <a:srgbClr val="FF0000"/>
                </a:solidFill>
                <a:latin typeface="Comic Sans MS" pitchFamily="66" charset="0"/>
              </a:rPr>
              <a:t>Concluding Remarks</a:t>
            </a:r>
            <a:endParaRPr lang="en-US" sz="3200" dirty="0">
              <a:solidFill>
                <a:srgbClr val="FF0000"/>
              </a:solidFill>
              <a:latin typeface="Comic Sans MS" pitchFamily="66" charset="0"/>
            </a:endParaRPr>
          </a:p>
        </p:txBody>
      </p:sp>
    </p:spTree>
  </p:cSld>
  <p:clrMapOvr>
    <a:masterClrMapping/>
  </p:clrMapOvr>
  <p:transition spd="med">
    <p:wipe dir="d"/>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686800" cy="5867400"/>
          </a:xfrm>
        </p:spPr>
        <p:txBody>
          <a:bodyPr/>
          <a:lstStyle/>
          <a:p>
            <a:pPr algn="just"/>
            <a:r>
              <a:rPr lang="en-GB" sz="2400" dirty="0">
                <a:latin typeface="Comic Sans MS" pitchFamily="66" charset="0"/>
              </a:rPr>
              <a:t>Sustainable development paradigm deals with themes that “determine the daily lives of people of all ages living in different living conditions” representing the 5ps according to the  United Nations Department of Economic and Social Affairs (2018), People, Planet, Prosperity, Peace, and Partnership. </a:t>
            </a:r>
          </a:p>
          <a:p>
            <a:pPr algn="just"/>
            <a:r>
              <a:rPr lang="en-GB" sz="2400" dirty="0">
                <a:latin typeface="Comic Sans MS" pitchFamily="66" charset="0"/>
              </a:rPr>
              <a:t>English language is the dominant communication language of the 21st century, and there are many connections between English and Education for Sustainability (Bowden, 2010; </a:t>
            </a:r>
            <a:r>
              <a:rPr lang="en-GB" sz="2400" dirty="0" err="1">
                <a:latin typeface="Comic Sans MS" pitchFamily="66" charset="0"/>
              </a:rPr>
              <a:t>Zygmunt</a:t>
            </a:r>
            <a:r>
              <a:rPr lang="en-GB" sz="2400" dirty="0">
                <a:latin typeface="Comic Sans MS" pitchFamily="66" charset="0"/>
              </a:rPr>
              <a:t>, 2016).  </a:t>
            </a:r>
          </a:p>
          <a:p>
            <a:pPr algn="just"/>
            <a:r>
              <a:rPr lang="en-GB" sz="2400" dirty="0">
                <a:latin typeface="Comic Sans MS" pitchFamily="66" charset="0"/>
              </a:rPr>
              <a:t>The English language is multi-functional and plays an important role in human life, its significant role effects the development of the society, which is based on different skill perceptions, critical thinking, creativity, and expression.</a:t>
            </a:r>
            <a:endParaRPr lang="en-US" sz="2400" dirty="0">
              <a:latin typeface="Comic Sans MS" pitchFamily="66" charset="0"/>
            </a:endParaRPr>
          </a:p>
        </p:txBody>
      </p:sp>
      <p:sp>
        <p:nvSpPr>
          <p:cNvPr id="3" name="Title 2"/>
          <p:cNvSpPr>
            <a:spLocks noGrp="1"/>
          </p:cNvSpPr>
          <p:nvPr>
            <p:ph type="title"/>
          </p:nvPr>
        </p:nvSpPr>
        <p:spPr>
          <a:xfrm>
            <a:off x="457200" y="0"/>
            <a:ext cx="8229600" cy="685800"/>
          </a:xfrm>
        </p:spPr>
        <p:txBody>
          <a:bodyPr>
            <a:normAutofit/>
          </a:bodyPr>
          <a:lstStyle/>
          <a:p>
            <a:pPr algn="ctr"/>
            <a:r>
              <a:rPr lang="en-US" sz="3200" dirty="0">
                <a:solidFill>
                  <a:srgbClr val="FF0000"/>
                </a:solidFill>
                <a:effectLst/>
                <a:latin typeface="Comic Sans MS" pitchFamily="66" charset="0"/>
              </a:rPr>
              <a:t>Introduction</a:t>
            </a:r>
          </a:p>
        </p:txBody>
      </p:sp>
    </p:spTree>
  </p:cSld>
  <p:clrMapOvr>
    <a:masterClrMapping/>
  </p:clrMapOvr>
  <p:transition spd="med">
    <p:wipe dir="d"/>
    <p:sndAc>
      <p:stSnd>
        <p:snd r:embed="rId2" name="camera.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686800" cy="6096000"/>
          </a:xfrm>
        </p:spPr>
        <p:txBody>
          <a:bodyPr/>
          <a:lstStyle/>
          <a:p>
            <a:pPr algn="just"/>
            <a:r>
              <a:rPr lang="en-GB" sz="2000" dirty="0">
                <a:latin typeface="Comic Sans MS" pitchFamily="66" charset="0"/>
              </a:rPr>
              <a:t>The rapid increase in the use of digital devices and the Internet with increasing levels of education shows that education matters in the uptake of digital technologies. This has huge implications for the role of education systems in equipping individuals with the skills they need to benefit from new technology.  </a:t>
            </a:r>
          </a:p>
          <a:p>
            <a:pPr algn="just"/>
            <a:r>
              <a:rPr lang="en-GB" sz="2000" dirty="0">
                <a:latin typeface="Comic Sans MS" pitchFamily="66" charset="0"/>
              </a:rPr>
              <a:t>The quality of schools’ educational resources, including ICT and connectivity, has increased greatly in recent years. However, international surveys have found that digital technologies have not yet been fully integrated in teaching and learning. </a:t>
            </a:r>
          </a:p>
          <a:p>
            <a:pPr algn="just"/>
            <a:r>
              <a:rPr lang="en-GB" sz="2000" dirty="0">
                <a:latin typeface="Comic Sans MS" pitchFamily="66" charset="0"/>
              </a:rPr>
              <a:t>Teachers do not feel sufficiently skilled to use ICT effectively, at best using digital technologies to complement prevailing teaching practices. As tertiary-educated professionals, teachers have relatively good ICT skills, but these fall off sharply with age, especially among the large cohort of older teachers. </a:t>
            </a:r>
          </a:p>
          <a:p>
            <a:pPr algn="just"/>
            <a:r>
              <a:rPr lang="en-GB" sz="2000" dirty="0">
                <a:latin typeface="Comic Sans MS" pitchFamily="66" charset="0"/>
              </a:rPr>
              <a:t>The introduction of digital technologies in schools has not yet delivered the promised improvements of better results at lower cost even as innovation sometime is assumed to be reforms or mere change of policy and practices. The distinction among these processes is as contained in the Table 1.</a:t>
            </a:r>
            <a:endParaRPr lang="en-US" sz="2000" dirty="0">
              <a:latin typeface="Comic Sans MS" pitchFamily="66" charset="0"/>
            </a:endParaRPr>
          </a:p>
        </p:txBody>
      </p:sp>
      <p:sp>
        <p:nvSpPr>
          <p:cNvPr id="3" name="Title 2"/>
          <p:cNvSpPr>
            <a:spLocks noGrp="1"/>
          </p:cNvSpPr>
          <p:nvPr>
            <p:ph type="title"/>
          </p:nvPr>
        </p:nvSpPr>
        <p:spPr>
          <a:xfrm>
            <a:off x="457200" y="152400"/>
            <a:ext cx="8229600" cy="381000"/>
          </a:xfrm>
        </p:spPr>
        <p:txBody>
          <a:bodyPr>
            <a:noAutofit/>
          </a:bodyPr>
          <a:lstStyle/>
          <a:p>
            <a:pPr algn="ctr"/>
            <a:r>
              <a:rPr lang="en-GB" sz="3200" dirty="0">
                <a:solidFill>
                  <a:srgbClr val="FF0000"/>
                </a:solidFill>
                <a:latin typeface="Comic Sans MS" pitchFamily="66" charset="0"/>
              </a:rPr>
              <a:t>Concluding Remarks (</a:t>
            </a:r>
            <a:r>
              <a:rPr lang="en-GB" sz="3200" dirty="0" err="1">
                <a:solidFill>
                  <a:srgbClr val="FF0000"/>
                </a:solidFill>
                <a:latin typeface="Comic Sans MS" pitchFamily="66" charset="0"/>
              </a:rPr>
              <a:t>Contd</a:t>
            </a:r>
            <a:r>
              <a:rPr lang="en-GB" sz="3200" dirty="0">
                <a:solidFill>
                  <a:srgbClr val="FF0000"/>
                </a:solidFill>
                <a:latin typeface="Comic Sans MS" pitchFamily="66" charset="0"/>
              </a:rPr>
              <a:t>)</a:t>
            </a:r>
            <a:endParaRPr lang="en-US" sz="32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609600"/>
          <a:ext cx="8686800" cy="4131247"/>
        </p:xfrm>
        <a:graphic>
          <a:graphicData uri="http://schemas.openxmlformats.org/drawingml/2006/table">
            <a:tbl>
              <a:tblPr firstRow="1" bandRow="1">
                <a:tableStyleId>{5C22544A-7EE6-4342-B048-85BDC9FD1C3A}</a:tableStyleId>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gridCol w="2171700">
                  <a:extLst>
                    <a:ext uri="{9D8B030D-6E8A-4147-A177-3AD203B41FA5}">
                      <a16:colId xmlns:a16="http://schemas.microsoft.com/office/drawing/2014/main" val="20003"/>
                    </a:ext>
                  </a:extLst>
                </a:gridCol>
              </a:tblGrid>
              <a:tr h="370840">
                <a:tc>
                  <a:txBody>
                    <a:bodyPr/>
                    <a:lstStyle/>
                    <a:p>
                      <a:endParaRPr lang="en-US" dirty="0"/>
                    </a:p>
                  </a:txBody>
                  <a:tcPr/>
                </a:tc>
                <a:tc>
                  <a:txBody>
                    <a:bodyPr/>
                    <a:lstStyle/>
                    <a:p>
                      <a:pPr algn="ctr"/>
                      <a:r>
                        <a:rPr kumimoji="0" lang="en-GB" sz="1600" b="1" kern="1200" dirty="0">
                          <a:solidFill>
                            <a:schemeClr val="lt1"/>
                          </a:solidFill>
                          <a:latin typeface="Comic Sans MS" pitchFamily="66" charset="0"/>
                          <a:ea typeface="+mn-ea"/>
                          <a:cs typeface="+mn-cs"/>
                        </a:rPr>
                        <a:t>Innovation</a:t>
                      </a:r>
                      <a:endParaRPr lang="en-US" sz="1600" dirty="0">
                        <a:latin typeface="Comic Sans MS" pitchFamily="66" charset="0"/>
                      </a:endParaRPr>
                    </a:p>
                  </a:txBody>
                  <a:tcPr/>
                </a:tc>
                <a:tc>
                  <a:txBody>
                    <a:bodyPr/>
                    <a:lstStyle/>
                    <a:p>
                      <a:pPr algn="ctr"/>
                      <a:r>
                        <a:rPr kumimoji="0" lang="en-GB" sz="1600" b="1" kern="1200" dirty="0">
                          <a:solidFill>
                            <a:schemeClr val="lt1"/>
                          </a:solidFill>
                          <a:latin typeface="Comic Sans MS" pitchFamily="66" charset="0"/>
                          <a:ea typeface="+mn-ea"/>
                          <a:cs typeface="+mn-cs"/>
                        </a:rPr>
                        <a:t>Reform</a:t>
                      </a:r>
                      <a:endParaRPr lang="en-US" sz="1600" dirty="0">
                        <a:latin typeface="Comic Sans MS" pitchFamily="66" charset="0"/>
                      </a:endParaRPr>
                    </a:p>
                  </a:txBody>
                  <a:tcPr/>
                </a:tc>
                <a:tc>
                  <a:txBody>
                    <a:bodyPr/>
                    <a:lstStyle/>
                    <a:p>
                      <a:pPr algn="ctr"/>
                      <a:r>
                        <a:rPr kumimoji="0" lang="en-GB" sz="1600" b="1" kern="1200" dirty="0">
                          <a:solidFill>
                            <a:schemeClr val="lt1"/>
                          </a:solidFill>
                          <a:latin typeface="Comic Sans MS" pitchFamily="66" charset="0"/>
                          <a:ea typeface="+mn-ea"/>
                          <a:cs typeface="+mn-cs"/>
                        </a:rPr>
                        <a:t>Change</a:t>
                      </a:r>
                      <a:endParaRPr lang="en-US" sz="1600" dirty="0">
                        <a:latin typeface="Comic Sans MS" pitchFamily="66" charset="0"/>
                      </a:endParaRPr>
                    </a:p>
                  </a:txBody>
                  <a:tcPr/>
                </a:tc>
                <a:extLst>
                  <a:ext uri="{0D108BD9-81ED-4DB2-BD59-A6C34878D82A}">
                    <a16:rowId xmlns:a16="http://schemas.microsoft.com/office/drawing/2014/main" val="10000"/>
                  </a:ext>
                </a:extLst>
              </a:tr>
              <a:tr h="370840">
                <a:tc>
                  <a:txBody>
                    <a:bodyPr/>
                    <a:lstStyle/>
                    <a:p>
                      <a:pPr algn="just"/>
                      <a:r>
                        <a:rPr kumimoji="0" lang="en-GB" sz="1600" kern="1200" dirty="0">
                          <a:solidFill>
                            <a:schemeClr val="dk1"/>
                          </a:solidFill>
                          <a:latin typeface="Comic Sans MS" pitchFamily="66" charset="0"/>
                          <a:ea typeface="+mn-ea"/>
                          <a:cs typeface="+mn-cs"/>
                        </a:rPr>
                        <a:t>Definition</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Implementation of improved ideas, knowledge and practices</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Structured and conscious process of producing change</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Transformation or alteration that may be an intended or unintended phenomenon</a:t>
                      </a:r>
                      <a:endParaRPr lang="en-US" sz="1600" dirty="0">
                        <a:latin typeface="Comic Sans MS" pitchFamily="66" charset="0"/>
                      </a:endParaRPr>
                    </a:p>
                  </a:txBody>
                  <a:tcPr/>
                </a:tc>
                <a:extLst>
                  <a:ext uri="{0D108BD9-81ED-4DB2-BD59-A6C34878D82A}">
                    <a16:rowId xmlns:a16="http://schemas.microsoft.com/office/drawing/2014/main" val="10001"/>
                  </a:ext>
                </a:extLst>
              </a:tr>
              <a:tr h="370840">
                <a:tc>
                  <a:txBody>
                    <a:bodyPr/>
                    <a:lstStyle/>
                    <a:p>
                      <a:pPr algn="just"/>
                      <a:r>
                        <a:rPr kumimoji="0" lang="en-GB" sz="1600" kern="1200" dirty="0">
                          <a:solidFill>
                            <a:schemeClr val="dk1"/>
                          </a:solidFill>
                          <a:latin typeface="Comic Sans MS" pitchFamily="66" charset="0"/>
                          <a:ea typeface="+mn-ea"/>
                          <a:cs typeface="+mn-cs"/>
                        </a:rPr>
                        <a:t>Key characteristics</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Implies novelty and brings benefits</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Produces change (though in some cases only little or none)</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Is historical, contextual and </a:t>
                      </a:r>
                      <a:r>
                        <a:rPr kumimoji="0" lang="en-GB" sz="1600" kern="1200" dirty="0" err="1">
                          <a:solidFill>
                            <a:schemeClr val="dk1"/>
                          </a:solidFill>
                          <a:latin typeface="Comic Sans MS" pitchFamily="66" charset="0"/>
                          <a:ea typeface="+mn-ea"/>
                          <a:cs typeface="+mn-cs"/>
                        </a:rPr>
                        <a:t>processual</a:t>
                      </a:r>
                      <a:endParaRPr lang="en-US" sz="1600" dirty="0">
                        <a:latin typeface="Comic Sans MS" pitchFamily="66" charset="0"/>
                      </a:endParaRPr>
                    </a:p>
                  </a:txBody>
                  <a:tcPr/>
                </a:tc>
                <a:extLst>
                  <a:ext uri="{0D108BD9-81ED-4DB2-BD59-A6C34878D82A}">
                    <a16:rowId xmlns:a16="http://schemas.microsoft.com/office/drawing/2014/main" val="10002"/>
                  </a:ext>
                </a:extLst>
              </a:tr>
              <a:tr h="370840">
                <a:tc>
                  <a:txBody>
                    <a:bodyPr/>
                    <a:lstStyle/>
                    <a:p>
                      <a:pPr algn="just"/>
                      <a:r>
                        <a:rPr kumimoji="0" lang="en-GB" sz="1600" kern="1200" dirty="0">
                          <a:solidFill>
                            <a:schemeClr val="dk1"/>
                          </a:solidFill>
                          <a:latin typeface="Comic Sans MS" pitchFamily="66" charset="0"/>
                          <a:ea typeface="+mn-ea"/>
                          <a:cs typeface="+mn-cs"/>
                        </a:rPr>
                        <a:t>Types</a:t>
                      </a:r>
                      <a:endParaRPr lang="en-US" sz="1600" dirty="0">
                        <a:latin typeface="Comic Sans MS" pitchFamily="66" charset="0"/>
                      </a:endParaRPr>
                    </a:p>
                  </a:txBody>
                  <a:tcPr/>
                </a:tc>
                <a:tc>
                  <a:txBody>
                    <a:bodyPr/>
                    <a:lstStyle/>
                    <a:p>
                      <a:pPr marL="0" marR="0" algn="just">
                        <a:lnSpc>
                          <a:spcPct val="115000"/>
                        </a:lnSpc>
                        <a:spcBef>
                          <a:spcPts val="0"/>
                        </a:spcBef>
                        <a:spcAft>
                          <a:spcPts val="1000"/>
                        </a:spcAft>
                      </a:pPr>
                      <a:r>
                        <a:rPr lang="en-GB" sz="1600" dirty="0">
                          <a:latin typeface="Comic Sans MS" pitchFamily="66" charset="0"/>
                          <a:ea typeface="SimSun"/>
                          <a:cs typeface="Times New Roman"/>
                        </a:rPr>
                        <a:t>Process, product, marketing or organisational Incremental, radical or systemic in form</a:t>
                      </a:r>
                      <a:endParaRPr lang="en-US" sz="1600" dirty="0">
                        <a:latin typeface="Comic Sans MS" pitchFamily="66" charset="0"/>
                        <a:ea typeface="SimSun"/>
                        <a:cs typeface="Times New Roman"/>
                      </a:endParaRPr>
                    </a:p>
                  </a:txBody>
                  <a:tcPr marL="68580" marR="68580" marT="0" marB="0"/>
                </a:tc>
                <a:tc>
                  <a:txBody>
                    <a:bodyPr/>
                    <a:lstStyle/>
                    <a:p>
                      <a:pPr algn="just"/>
                      <a:r>
                        <a:rPr kumimoji="0" lang="en-GB" sz="1600" kern="1200" dirty="0">
                          <a:solidFill>
                            <a:schemeClr val="dk1"/>
                          </a:solidFill>
                          <a:latin typeface="Comic Sans MS" pitchFamily="66" charset="0"/>
                          <a:ea typeface="+mn-ea"/>
                          <a:cs typeface="+mn-cs"/>
                        </a:rPr>
                        <a:t>Radical, incremental or systemic</a:t>
                      </a:r>
                      <a:endParaRPr lang="en-US" sz="1600" dirty="0">
                        <a:latin typeface="Comic Sans MS" pitchFamily="66" charset="0"/>
                      </a:endParaRPr>
                    </a:p>
                  </a:txBody>
                  <a:tcPr/>
                </a:tc>
                <a:tc>
                  <a:txBody>
                    <a:bodyPr/>
                    <a:lstStyle/>
                    <a:p>
                      <a:pPr algn="just"/>
                      <a:r>
                        <a:rPr kumimoji="0" lang="en-GB" sz="1600" kern="1200" dirty="0">
                          <a:solidFill>
                            <a:schemeClr val="dk1"/>
                          </a:solidFill>
                          <a:latin typeface="Comic Sans MS" pitchFamily="66" charset="0"/>
                          <a:ea typeface="+mn-ea"/>
                          <a:cs typeface="+mn-cs"/>
                        </a:rPr>
                        <a:t>Differentiated by pace (continuous or episodic) and scope (convergent or radical)</a:t>
                      </a:r>
                      <a:endParaRPr lang="en-US" sz="1600" dirty="0">
                        <a:latin typeface="Comic Sans MS" pitchFamily="66" charset="0"/>
                      </a:endParaRPr>
                    </a:p>
                  </a:txBody>
                  <a:tcPr/>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a:xfrm>
            <a:off x="457200" y="152400"/>
            <a:ext cx="8229600" cy="381000"/>
          </a:xfrm>
        </p:spPr>
        <p:txBody>
          <a:bodyPr>
            <a:noAutofit/>
          </a:bodyPr>
          <a:lstStyle/>
          <a:p>
            <a:pPr algn="ctr"/>
            <a:r>
              <a:rPr lang="en-GB" sz="2800" dirty="0">
                <a:solidFill>
                  <a:srgbClr val="FF0000"/>
                </a:solidFill>
                <a:latin typeface="Comic Sans MS" pitchFamily="66" charset="0"/>
              </a:rPr>
              <a:t>Comparing innovation, reform and change</a:t>
            </a:r>
            <a:endParaRPr lang="en-US" sz="2800" dirty="0">
              <a:solidFill>
                <a:srgbClr val="FF0000"/>
              </a:solidFill>
              <a:effectLst/>
              <a:latin typeface="Comic Sans MS" pitchFamily="66" charset="0"/>
            </a:endParaRPr>
          </a:p>
        </p:txBody>
      </p:sp>
    </p:spTree>
  </p:cSld>
  <p:clrMapOvr>
    <a:masterClrMapping/>
  </p:clrMapOvr>
  <p:transition spd="med">
    <p:wipe dir="d"/>
    <p:sndAc>
      <p:stSnd>
        <p:snd r:embed="rId2" name="camera.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686800" cy="6096000"/>
          </a:xfrm>
        </p:spPr>
        <p:txBody>
          <a:bodyPr/>
          <a:lstStyle/>
          <a:p>
            <a:pPr marL="0" marR="0" algn="just">
              <a:lnSpc>
                <a:spcPct val="115000"/>
              </a:lnSpc>
              <a:spcBef>
                <a:spcPts val="0"/>
              </a:spcBef>
              <a:spcAft>
                <a:spcPts val="0"/>
              </a:spcAft>
            </a:pPr>
            <a:r>
              <a:rPr lang="en-GB" sz="2000" dirty="0">
                <a:latin typeface="Comic Sans MS" pitchFamily="66" charset="0"/>
              </a:rPr>
              <a:t> </a:t>
            </a: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Bowden, R. (2010). Teaching English for sustainability. Journal of NELTA, 15(1-2), 16-21. https://doi.org/10.3126/nelta.v15i1-2.4605</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Flowerdew, J and Peacock, M (2001) ‘Issues in English for Academic Purposes’, in Flowerdew, J and Peacock, M (eds) Research Perspectives on English for Academic Purposes. Cambridge: Cambridge University Press, 8–24.</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Hamp-Lyons, L (2011) ‘English for Academic Purposes’, in </a:t>
            </a:r>
            <a:r>
              <a:rPr lang="en-GB" sz="1300" dirty="0" err="1">
                <a:effectLst/>
                <a:latin typeface="Calibri" panose="020F0502020204030204" pitchFamily="34" charset="0"/>
                <a:ea typeface="SimSun" panose="02010600030101010101" pitchFamily="2" charset="-122"/>
                <a:cs typeface="Times New Roman" panose="02020603050405020304" pitchFamily="18" charset="0"/>
              </a:rPr>
              <a:t>Hinkel</a:t>
            </a:r>
            <a:r>
              <a:rPr lang="en-GB" sz="1300" dirty="0">
                <a:effectLst/>
                <a:latin typeface="Calibri" panose="020F0502020204030204" pitchFamily="34" charset="0"/>
                <a:ea typeface="SimSun" panose="02010600030101010101" pitchFamily="2" charset="-122"/>
                <a:cs typeface="Times New Roman" panose="02020603050405020304" pitchFamily="18" charset="0"/>
              </a:rPr>
              <a:t>, E (ed) Handbook of Research in Second Language Teaching and Learning, Volume 2. New York: Routledge, 89–105.</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Hamp-Lyons, L and Hyland, K (2005) Editorial for 4/1: Some further thoughts on EAP and JEAP. Journal of English for Academic Purposes 4/1: 1–4.</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err="1">
                <a:effectLst/>
                <a:latin typeface="Times New Roman" panose="02020603050405020304" pitchFamily="18" charset="0"/>
                <a:ea typeface="SimSun" panose="02010600030101010101" pitchFamily="2" charset="-122"/>
                <a:cs typeface="Times New Roman" panose="02020603050405020304" pitchFamily="18" charset="0"/>
              </a:rPr>
              <a:t>Henrichsen</a:t>
            </a: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 L. E. (1989). Diffusion of innovations in English language teaching: The ELEC effort in Japan, 1956–1968. New York, NY: Greenwood.</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Jewell, M (2006) ‘Real-world contexts, skills and service learning for secondary school language learners’, in Hanson-Smith, E and </a:t>
            </a:r>
            <a:r>
              <a:rPr lang="en-GB" sz="1300" dirty="0" err="1">
                <a:effectLst/>
                <a:latin typeface="Calibri" panose="020F0502020204030204" pitchFamily="34" charset="0"/>
                <a:ea typeface="SimSun" panose="02010600030101010101" pitchFamily="2" charset="-122"/>
                <a:cs typeface="Times New Roman" panose="02020603050405020304" pitchFamily="18" charset="0"/>
              </a:rPr>
              <a:t>Rilling</a:t>
            </a:r>
            <a:r>
              <a:rPr lang="en-GB" sz="1300" dirty="0">
                <a:effectLst/>
                <a:latin typeface="Calibri" panose="020F0502020204030204" pitchFamily="34" charset="0"/>
                <a:ea typeface="SimSun" panose="02010600030101010101" pitchFamily="2" charset="-122"/>
                <a:cs typeface="Times New Roman" panose="02020603050405020304" pitchFamily="18" charset="0"/>
              </a:rPr>
              <a:t>, S (eds) Learning languages through technology. Alexandria, VA: TESOL.</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Knowles, M (1980) The modern practice of adult education: From pedagogy to andragogy. New York: Cambridge Adult Education Company.</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Knowles, M, Holton, E and Swanson, R (2011) The adult learner: A neglected species. Seventh Edition, Oxford: UK.</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Mezirow, J (1997) Transformative learning. New directions for Adult and Continuing Education 74: 5–12.</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Pullen, K. (2015). Sustainable living cooperative. Retrieved October 5, 2015, from http://www.greenliving.lovetoknow.com</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err="1">
                <a:effectLst/>
                <a:latin typeface="Calibri" panose="020F0502020204030204" pitchFamily="34" charset="0"/>
                <a:ea typeface="SimSun" panose="02010600030101010101" pitchFamily="2" charset="-122"/>
                <a:cs typeface="Times New Roman" panose="02020603050405020304" pitchFamily="18" charset="0"/>
              </a:rPr>
              <a:t>Pegrum</a:t>
            </a:r>
            <a:r>
              <a:rPr lang="en-GB" sz="1300" dirty="0">
                <a:effectLst/>
                <a:latin typeface="Calibri" panose="020F0502020204030204" pitchFamily="34" charset="0"/>
                <a:ea typeface="SimSun" panose="02010600030101010101" pitchFamily="2" charset="-122"/>
                <a:cs typeface="Times New Roman" panose="02020603050405020304" pitchFamily="18" charset="0"/>
              </a:rPr>
              <a:t>, M (2009) From blogs to bombs. Crawley: UWA Publishing.</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Rogers, E. (2003). The diffusion of innovations (5th ed.). New York, NY: Free Press.</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Calibri" panose="020F0502020204030204" pitchFamily="34" charset="0"/>
                <a:ea typeface="SimSun" panose="02010600030101010101" pitchFamily="2" charset="-122"/>
                <a:cs typeface="Times New Roman" panose="02020603050405020304" pitchFamily="18" charset="0"/>
              </a:rPr>
              <a:t>Skye, J. (2015). Why is sustainable development important? Retrieved September 20,2015, from </a:t>
            </a:r>
            <a:r>
              <a:rPr lang="en-GB" sz="1300" u="sng" dirty="0">
                <a:solidFill>
                  <a:srgbClr val="0563C1"/>
                </a:solidFill>
                <a:effectLst/>
                <a:latin typeface="Calibri" panose="020F0502020204030204" pitchFamily="34" charset="0"/>
                <a:ea typeface="SimSun" panose="02010600030101010101" pitchFamily="2" charset="-122"/>
                <a:cs typeface="Times New Roman" panose="02020603050405020304" pitchFamily="18" charset="0"/>
                <a:hlinkClick r:id="rId3"/>
              </a:rPr>
              <a:t>http://greenliving.lovetoknow.com</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UN. (2018). Introduction to the high-level political forum for sustainable development: Major groups and other stakeholders. United Nations Department of Economic and Social Affairs. Retrieved from https://www.un.org/ecosoc/sites/www.un.org.ecosoc/files/files/en/2018doc/HLPF_101_PPT_en.pdf</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Waters, A. (2009). Managing innovation in English language education. Language Teaching, 42(4), 421–58.</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15000"/>
              </a:lnSpc>
              <a:spcBef>
                <a:spcPts val="0"/>
              </a:spcBef>
              <a:spcAft>
                <a:spcPts val="0"/>
              </a:spcAft>
            </a:pPr>
            <a:r>
              <a:rPr lang="en-GB" sz="1300" dirty="0">
                <a:effectLst/>
                <a:latin typeface="Times New Roman" panose="02020603050405020304" pitchFamily="18" charset="0"/>
                <a:ea typeface="SimSun" panose="02010600030101010101" pitchFamily="2" charset="-122"/>
                <a:cs typeface="Times New Roman" panose="02020603050405020304" pitchFamily="18" charset="0"/>
              </a:rPr>
              <a:t>Zygmunt, T. (2016). Language education for sustainable development. Discourse and Communication for Sustainable Education, 7(1), 112-124. DOI: 10.1515/dcse-2016-0008</a:t>
            </a:r>
            <a:endParaRPr lang="en-US" sz="1300" dirty="0">
              <a:effectLst/>
              <a:latin typeface="Calibri" panose="020F0502020204030204" pitchFamily="34" charset="0"/>
              <a:ea typeface="SimSun" panose="02010600030101010101" pitchFamily="2" charset="-122"/>
              <a:cs typeface="Times New Roman" panose="02020603050405020304" pitchFamily="18" charset="0"/>
            </a:endParaRPr>
          </a:p>
          <a:p>
            <a:pPr algn="just"/>
            <a:endParaRPr lang="en-US" sz="2000" dirty="0">
              <a:latin typeface="Comic Sans MS" pitchFamily="66" charset="0"/>
            </a:endParaRPr>
          </a:p>
        </p:txBody>
      </p:sp>
      <p:sp>
        <p:nvSpPr>
          <p:cNvPr id="3" name="Title 2"/>
          <p:cNvSpPr>
            <a:spLocks noGrp="1"/>
          </p:cNvSpPr>
          <p:nvPr>
            <p:ph type="title"/>
          </p:nvPr>
        </p:nvSpPr>
        <p:spPr>
          <a:xfrm>
            <a:off x="457200" y="152400"/>
            <a:ext cx="8229600" cy="381000"/>
          </a:xfrm>
        </p:spPr>
        <p:txBody>
          <a:bodyPr>
            <a:noAutofit/>
          </a:bodyPr>
          <a:lstStyle/>
          <a:p>
            <a:pPr algn="ctr"/>
            <a:r>
              <a:rPr lang="en-US" sz="3200" dirty="0">
                <a:solidFill>
                  <a:srgbClr val="FF0000"/>
                </a:solidFill>
                <a:effectLst/>
                <a:latin typeface="Comic Sans MS" pitchFamily="66" charset="0"/>
              </a:rPr>
              <a:t>References</a:t>
            </a:r>
          </a:p>
        </p:txBody>
      </p:sp>
    </p:spTree>
    <p:extLst>
      <p:ext uri="{BB962C8B-B14F-4D97-AF65-F5344CB8AC3E}">
        <p14:creationId xmlns:p14="http://schemas.microsoft.com/office/powerpoint/2010/main" val="3379974575"/>
      </p:ext>
    </p:extLst>
  </p:cSld>
  <p:clrMapOvr>
    <a:masterClrMapping/>
  </p:clrMapOvr>
  <p:transition spd="med">
    <p:wipe dir="d"/>
    <p:sndAc>
      <p:stSnd>
        <p:snd r:embed="rId2" name="camera.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2"/>
          <p:cNvSpPr>
            <a:spLocks noGrp="1"/>
          </p:cNvSpPr>
          <p:nvPr>
            <p:ph type="sldNum" sz="quarter" idx="12"/>
          </p:nvPr>
        </p:nvSpPr>
        <p:spPr bwMode="auto">
          <a:xfrm>
            <a:off x="457200" y="6245225"/>
            <a:ext cx="2133600" cy="476250"/>
          </a:xfrm>
          <a:noFill/>
          <a:ln>
            <a:miter lim="800000"/>
            <a:headEnd/>
            <a:tailEnd/>
          </a:ln>
        </p:spPr>
        <p:txBody>
          <a:bodyPr wrap="square" lIns="91440" tIns="45720" rIns="91440" bIns="45720" numCol="1" anchorCtr="0" compatLnSpc="1">
            <a:prstTxWarp prst="textNoShape">
              <a:avLst/>
            </a:prstTxWarp>
          </a:bodyPr>
          <a:lstStyle/>
          <a:p>
            <a:pPr algn="l"/>
            <a:fld id="{B6999F99-E18B-4C63-9E17-187488851F5D}" type="slidenum">
              <a:rPr lang="en-US" smtClean="0"/>
              <a:pPr algn="l"/>
              <a:t>33</a:t>
            </a:fld>
            <a:endParaRPr lang="en-US"/>
          </a:p>
        </p:txBody>
      </p:sp>
      <p:sp>
        <p:nvSpPr>
          <p:cNvPr id="2053" name="Rectangle 5"/>
          <p:cNvSpPr>
            <a:spLocks noGrp="1" noChangeArrowheads="1"/>
          </p:cNvSpPr>
          <p:nvPr>
            <p:ph type="title"/>
          </p:nvPr>
        </p:nvSpPr>
        <p:spPr>
          <a:xfrm>
            <a:off x="457200" y="274638"/>
            <a:ext cx="8229600" cy="2544762"/>
          </a:xfrm>
        </p:spPr>
        <p:txBody>
          <a:bodyPr>
            <a:normAutofit/>
          </a:bodyPr>
          <a:lstStyle/>
          <a:p>
            <a:pPr algn="ctr" eaLnBrk="1" fontAlgn="auto" hangingPunct="1">
              <a:spcAft>
                <a:spcPts val="0"/>
              </a:spcAft>
              <a:defRPr/>
            </a:pPr>
            <a:r>
              <a:rPr lang="en-US" sz="4400" dirty="0">
                <a:solidFill>
                  <a:srgbClr val="FF0000"/>
                </a:solidFill>
                <a:effectLst/>
                <a:latin typeface="Comic Sans MS" pitchFamily="66" charset="0"/>
              </a:rPr>
              <a:t>THANK YOU</a:t>
            </a:r>
            <a:br>
              <a:rPr lang="en-US" altLang="zh-CN" sz="4400" dirty="0">
                <a:solidFill>
                  <a:schemeClr val="folHlink"/>
                </a:solidFill>
                <a:latin typeface="Comic Sans MS" pitchFamily="66" charset="0"/>
                <a:ea typeface="SimSun" pitchFamily="2" charset="-122"/>
              </a:rPr>
            </a:br>
            <a:endParaRPr lang="zh-CN" altLang="en-US" dirty="0">
              <a:latin typeface="Comic Sans MS" pitchFamily="66" charset="0"/>
              <a:ea typeface="SimSun" pitchFamily="2" charset="-122"/>
            </a:endParaRPr>
          </a:p>
        </p:txBody>
      </p:sp>
      <p:sp>
        <p:nvSpPr>
          <p:cNvPr id="2" name="Date Placeholder 1">
            <a:extLst>
              <a:ext uri="{FF2B5EF4-FFF2-40B4-BE49-F238E27FC236}">
                <a16:creationId xmlns:a16="http://schemas.microsoft.com/office/drawing/2014/main" id="{80E6011A-ABEC-4A25-AB1B-F5667DE682BF}"/>
              </a:ext>
            </a:extLst>
          </p:cNvPr>
          <p:cNvSpPr>
            <a:spLocks noGrp="1"/>
          </p:cNvSpPr>
          <p:nvPr>
            <p:ph type="dt" sz="half" idx="10"/>
          </p:nvPr>
        </p:nvSpPr>
        <p:spPr/>
        <p:txBody>
          <a:bodyPr/>
          <a:lstStyle/>
          <a:p>
            <a:pPr>
              <a:defRPr/>
            </a:pPr>
            <a:fld id="{10C94CCB-8232-4058-9F93-D7AA046318F6}" type="datetime3">
              <a:rPr lang="en-US" smtClean="0"/>
              <a:t>4 November 2021</a:t>
            </a:fld>
            <a:endParaRPr lang="en-US"/>
          </a:p>
        </p:txBody>
      </p:sp>
    </p:spTree>
  </p:cSld>
  <p:clrMapOvr>
    <a:masterClrMapping/>
  </p:clrMapOvr>
  <p:transition spd="med">
    <p:wipe dir="d"/>
    <p:sndAc>
      <p:stSnd>
        <p:snd r:embed="rId3"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1577E54-906E-4252-807F-D6A69BD0580F}"/>
              </a:ext>
            </a:extLst>
          </p:cNvPr>
          <p:cNvSpPr>
            <a:spLocks noGrp="1" noChangeArrowheads="1"/>
          </p:cNvSpPr>
          <p:nvPr>
            <p:ph type="ctrTitle"/>
          </p:nvPr>
        </p:nvSpPr>
        <p:spPr>
          <a:xfrm>
            <a:off x="1143000" y="171450"/>
            <a:ext cx="6858000" cy="371475"/>
          </a:xfrm>
        </p:spPr>
        <p:txBody>
          <a:bodyPr>
            <a:normAutofit fontScale="90000"/>
          </a:bodyPr>
          <a:lstStyle/>
          <a:p>
            <a:r>
              <a:rPr lang="en-US"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CONCEPT OF DEVELOPMENT </a:t>
            </a:r>
            <a:r>
              <a:rPr lang="en-US" altLang="en-US" sz="28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Cont.</a:t>
            </a:r>
            <a:endParaRPr lang="en-US" altLang="en-US" sz="4800">
              <a:solidFill>
                <a:srgbClr val="FF0000"/>
              </a:solidFill>
              <a:ea typeface="SimSun" panose="02010600030101010101" pitchFamily="2" charset="-122"/>
              <a:cs typeface="Times New Roman" panose="02020603050405020304" pitchFamily="18" charset="0"/>
            </a:endParaRPr>
          </a:p>
        </p:txBody>
      </p:sp>
      <p:sp>
        <p:nvSpPr>
          <p:cNvPr id="3" name="Subtitle 2">
            <a:extLst>
              <a:ext uri="{FF2B5EF4-FFF2-40B4-BE49-F238E27FC236}">
                <a16:creationId xmlns:a16="http://schemas.microsoft.com/office/drawing/2014/main" id="{0A1693C3-DE9C-40CA-BBB3-2F1365943B8B}"/>
              </a:ext>
            </a:extLst>
          </p:cNvPr>
          <p:cNvSpPr>
            <a:spLocks noGrp="1"/>
          </p:cNvSpPr>
          <p:nvPr>
            <p:ph type="subTitle" idx="1"/>
          </p:nvPr>
        </p:nvSpPr>
        <p:spPr>
          <a:xfrm>
            <a:off x="182563" y="542925"/>
            <a:ext cx="8755062" cy="6315075"/>
          </a:xfrm>
        </p:spPr>
        <p:txBody>
          <a:bodyPr>
            <a:normAutofit fontScale="70000" lnSpcReduction="20000"/>
          </a:bodyPr>
          <a:lstStyle/>
          <a:p>
            <a:pPr algn="just">
              <a:lnSpc>
                <a:spcPct val="70000"/>
              </a:lnSpc>
              <a:spcBef>
                <a:spcPct val="0"/>
              </a:spcBef>
              <a:defRPr/>
            </a:pPr>
            <a:endParaRPr lang="en-US" sz="1300" dirty="0">
              <a:latin typeface="Times New Roman" pitchFamily="18" charset="0"/>
              <a:ea typeface="宋体" pitchFamily="2" charset="-122"/>
              <a:cs typeface="Times New Roman" pitchFamily="18" charset="0"/>
            </a:endParaRPr>
          </a:p>
          <a:p>
            <a:pPr algn="just">
              <a:lnSpc>
                <a:spcPct val="70000"/>
              </a:lnSpc>
              <a:spcBef>
                <a:spcPct val="0"/>
              </a:spcBef>
              <a:defRPr/>
            </a:pPr>
            <a:r>
              <a:rPr lang="en-US" sz="2000" dirty="0">
                <a:latin typeface="Times New Roman" pitchFamily="18" charset="0"/>
                <a:ea typeface="宋体" pitchFamily="2" charset="-122"/>
                <a:cs typeface="Times New Roman" pitchFamily="18" charset="0"/>
              </a:rPr>
              <a:t> </a:t>
            </a:r>
          </a:p>
          <a:p>
            <a:pPr algn="just">
              <a:lnSpc>
                <a:spcPct val="70000"/>
              </a:lnSpc>
              <a:spcBef>
                <a:spcPct val="0"/>
              </a:spcBef>
              <a:defRPr/>
            </a:pPr>
            <a:r>
              <a:rPr lang="en-US" sz="2000" dirty="0">
                <a:latin typeface="Times New Roman" pitchFamily="18" charset="0"/>
                <a:ea typeface="宋体" pitchFamily="2" charset="-122"/>
                <a:cs typeface="Times New Roman" pitchFamily="18" charset="0"/>
              </a:rPr>
              <a:t> </a:t>
            </a:r>
            <a:endParaRPr lang="en-US" sz="3400" dirty="0">
              <a:latin typeface="Times New Roman" pitchFamily="18" charset="0"/>
              <a:ea typeface="宋体" pitchFamily="2" charset="-122"/>
              <a:cs typeface="Times New Roman" pitchFamily="18" charset="0"/>
            </a:endParaRPr>
          </a:p>
          <a:p>
            <a:pPr algn="just">
              <a:lnSpc>
                <a:spcPct val="70000"/>
              </a:lnSpc>
              <a:spcBef>
                <a:spcPct val="0"/>
              </a:spcBef>
              <a:defRPr/>
            </a:pPr>
            <a:r>
              <a:rPr lang="en-US" sz="3400" dirty="0">
                <a:latin typeface="Times New Roman" pitchFamily="18" charset="0"/>
                <a:ea typeface="宋体" pitchFamily="2" charset="-122"/>
                <a:cs typeface="Times New Roman" pitchFamily="18" charset="0"/>
              </a:rPr>
              <a:t>	“</a:t>
            </a:r>
            <a:r>
              <a:rPr lang="en-US" sz="3400" i="1" dirty="0">
                <a:latin typeface="Times New Roman" pitchFamily="18" charset="0"/>
                <a:ea typeface="宋体" pitchFamily="2" charset="-122"/>
                <a:cs typeface="Times New Roman" pitchFamily="18" charset="0"/>
              </a:rPr>
              <a:t>The questions to ask about a country’s development are therefore: what has been happening to poverty? What has been happening to unemployment? What has been happening to inequality? If all three of these have declined from high levels, then beyond doubt this has been a period of development for the country concerned. If one or two of these central problems have been growing worse, especially if all three have, it would be strange to call the result ‘development’ even if per capital income doubled”.</a:t>
            </a:r>
          </a:p>
          <a:p>
            <a:pPr algn="just">
              <a:lnSpc>
                <a:spcPct val="95000"/>
              </a:lnSpc>
              <a:spcBef>
                <a:spcPct val="0"/>
              </a:spcBef>
              <a:defRPr/>
            </a:pPr>
            <a:endParaRPr lang="en-GB" sz="1700" dirty="0">
              <a:latin typeface="Times New Roman" pitchFamily="18" charset="0"/>
              <a:ea typeface="宋体" pitchFamily="2" charset="-122"/>
              <a:cs typeface="Times New Roman" pitchFamily="18" charset="0"/>
            </a:endParaRPr>
          </a:p>
          <a:p>
            <a:pPr algn="just">
              <a:lnSpc>
                <a:spcPct val="120000"/>
              </a:lnSpc>
              <a:spcBef>
                <a:spcPct val="0"/>
              </a:spcBef>
              <a:defRPr/>
            </a:pPr>
            <a:r>
              <a:rPr lang="en-GB" b="1" dirty="0">
                <a:latin typeface="Times New Roman" pitchFamily="18" charset="0"/>
                <a:ea typeface="宋体" pitchFamily="2" charset="-122"/>
                <a:cs typeface="Times New Roman" pitchFamily="18" charset="0"/>
              </a:rPr>
              <a:t>Seers added a fourth element, self-reliance, in defining the concept of development. </a:t>
            </a:r>
            <a:r>
              <a:rPr lang="en-GB" b="1" dirty="0" err="1">
                <a:latin typeface="Times New Roman" pitchFamily="18" charset="0"/>
                <a:ea typeface="宋体" pitchFamily="2" charset="-122"/>
                <a:cs typeface="Times New Roman" pitchFamily="18" charset="0"/>
              </a:rPr>
              <a:t>Todaro</a:t>
            </a:r>
            <a:r>
              <a:rPr lang="en-GB" b="1" dirty="0">
                <a:latin typeface="Times New Roman" pitchFamily="18" charset="0"/>
                <a:ea typeface="宋体" pitchFamily="2" charset="-122"/>
                <a:cs typeface="Times New Roman" pitchFamily="18" charset="0"/>
              </a:rPr>
              <a:t> insists that development must be conceived of as a multidimensional process involving major changes in social structures, popular attitudes, and natural institutions as well as the acceleration of economic growth, the reduction of inequality, and the eradication of absolute poverty. </a:t>
            </a:r>
          </a:p>
          <a:p>
            <a:pPr algn="just">
              <a:lnSpc>
                <a:spcPct val="120000"/>
              </a:lnSpc>
              <a:spcBef>
                <a:spcPct val="0"/>
              </a:spcBef>
              <a:defRPr/>
            </a:pPr>
            <a:r>
              <a:rPr lang="en-GB" b="1" dirty="0">
                <a:latin typeface="Times New Roman" pitchFamily="18" charset="0"/>
                <a:ea typeface="宋体" pitchFamily="2" charset="-122"/>
                <a:cs typeface="Times New Roman" pitchFamily="18" charset="0"/>
              </a:rPr>
              <a:t>Development, must not miss any of these three core values that include: life sustenance i.e. </a:t>
            </a:r>
          </a:p>
          <a:p>
            <a:pPr algn="just">
              <a:lnSpc>
                <a:spcPct val="120000"/>
              </a:lnSpc>
              <a:spcBef>
                <a:spcPct val="0"/>
              </a:spcBef>
              <a:defRPr/>
            </a:pPr>
            <a:r>
              <a:rPr lang="en-GB" sz="3400" b="1" i="1" u="sng" dirty="0">
                <a:solidFill>
                  <a:srgbClr val="FF0000"/>
                </a:solidFill>
                <a:latin typeface="Times New Roman" pitchFamily="18" charset="0"/>
                <a:ea typeface="宋体" pitchFamily="2" charset="-122"/>
                <a:cs typeface="Times New Roman" pitchFamily="18" charset="0"/>
              </a:rPr>
              <a:t>the ability to provide basic needs; </a:t>
            </a:r>
          </a:p>
          <a:p>
            <a:pPr algn="just">
              <a:lnSpc>
                <a:spcPct val="120000"/>
              </a:lnSpc>
              <a:spcBef>
                <a:spcPct val="0"/>
              </a:spcBef>
              <a:defRPr/>
            </a:pPr>
            <a:r>
              <a:rPr lang="en-GB" sz="3400" b="1" i="1" u="sng" dirty="0">
                <a:solidFill>
                  <a:srgbClr val="FF0000"/>
                </a:solidFill>
                <a:latin typeface="Times New Roman" pitchFamily="18" charset="0"/>
                <a:ea typeface="宋体" pitchFamily="2" charset="-122"/>
                <a:cs typeface="Times New Roman" pitchFamily="18" charset="0"/>
              </a:rPr>
              <a:t>self-esteem; and </a:t>
            </a:r>
          </a:p>
          <a:p>
            <a:pPr algn="just">
              <a:lnSpc>
                <a:spcPct val="120000"/>
              </a:lnSpc>
              <a:spcBef>
                <a:spcPct val="0"/>
              </a:spcBef>
              <a:defRPr/>
            </a:pPr>
            <a:r>
              <a:rPr lang="en-GB" sz="3400" b="1" i="1" u="sng" dirty="0">
                <a:solidFill>
                  <a:srgbClr val="FF0000"/>
                </a:solidFill>
                <a:latin typeface="Times New Roman" pitchFamily="18" charset="0"/>
                <a:ea typeface="宋体" pitchFamily="2" charset="-122"/>
                <a:cs typeface="Times New Roman" pitchFamily="18" charset="0"/>
              </a:rPr>
              <a:t>freedom from servitude</a:t>
            </a:r>
            <a:r>
              <a:rPr lang="en-GB" b="1" dirty="0">
                <a:latin typeface="Times New Roman" pitchFamily="18" charset="0"/>
                <a:ea typeface="宋体" pitchFamily="2" charset="-122"/>
                <a:cs typeface="Times New Roman" pitchFamily="18" charset="0"/>
              </a:rPr>
              <a:t> i.e. to be able to choose. These three must constitute the objectives of development in all societies. </a:t>
            </a:r>
            <a:endParaRPr lang="en-US" b="1" dirty="0">
              <a:ea typeface="宋体" pitchFamily="2" charset="-122"/>
              <a:cs typeface="Times New Roman" pitchFamily="18" charset="0"/>
            </a:endParaRPr>
          </a:p>
        </p:txBody>
      </p:sp>
      <p:sp>
        <p:nvSpPr>
          <p:cNvPr id="7172" name="Slide Number Placeholder 3">
            <a:extLst>
              <a:ext uri="{FF2B5EF4-FFF2-40B4-BE49-F238E27FC236}">
                <a16:creationId xmlns:a16="http://schemas.microsoft.com/office/drawing/2014/main" id="{02606E01-677D-41A7-9F49-AA9610F21F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7A3CA8F-8899-4744-B8D2-34B702F432A4}" type="slidenum">
              <a:rPr lang="en-US" altLang="en-US" sz="1400"/>
              <a:pPr>
                <a:spcBef>
                  <a:spcPct val="0"/>
                </a:spcBef>
                <a:buFontTx/>
                <a:buNone/>
              </a:pPr>
              <a:t>4</a:t>
            </a:fld>
            <a:endParaRPr lang="en-US" altLang="en-US" sz="1400"/>
          </a:p>
        </p:txBody>
      </p:sp>
    </p:spTree>
  </p:cSld>
  <p:clrMapOvr>
    <a:masterClrMapping/>
  </p:clrMapOvr>
  <p:transition spd="med">
    <p:wipe dir="d"/>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EEBCA84-1642-4B81-808C-9A08D59E86FD}"/>
              </a:ext>
            </a:extLst>
          </p:cNvPr>
          <p:cNvSpPr>
            <a:spLocks noGrp="1" noChangeArrowheads="1"/>
          </p:cNvSpPr>
          <p:nvPr>
            <p:ph type="ctrTitle"/>
          </p:nvPr>
        </p:nvSpPr>
        <p:spPr>
          <a:xfrm>
            <a:off x="1143000" y="142875"/>
            <a:ext cx="6858000" cy="371475"/>
          </a:xfrm>
        </p:spPr>
        <p:txBody>
          <a:bodyPr>
            <a:normAutofit fontScale="90000"/>
          </a:bodyPr>
          <a:lstStyle/>
          <a:p>
            <a:r>
              <a:rPr lang="en-US"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CONCEPT OF DEVELOPMENT </a:t>
            </a:r>
            <a:r>
              <a:rPr lang="en-US" altLang="en-US" sz="28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Cont.</a:t>
            </a:r>
            <a:endParaRPr lang="en-US" altLang="en-US" sz="5400">
              <a:solidFill>
                <a:srgbClr val="FF0000"/>
              </a:solidFill>
              <a:ea typeface="SimSun" panose="02010600030101010101" pitchFamily="2" charset="-122"/>
              <a:cs typeface="Times New Roman" panose="02020603050405020304" pitchFamily="18" charset="0"/>
            </a:endParaRPr>
          </a:p>
        </p:txBody>
      </p:sp>
      <p:sp>
        <p:nvSpPr>
          <p:cNvPr id="8195" name="Subtitle 2">
            <a:extLst>
              <a:ext uri="{FF2B5EF4-FFF2-40B4-BE49-F238E27FC236}">
                <a16:creationId xmlns:a16="http://schemas.microsoft.com/office/drawing/2014/main" id="{518C8AB7-5558-4E96-A3B1-E5F247E7560E}"/>
              </a:ext>
            </a:extLst>
          </p:cNvPr>
          <p:cNvSpPr>
            <a:spLocks noGrp="1" noChangeArrowheads="1"/>
          </p:cNvSpPr>
          <p:nvPr>
            <p:ph type="subTitle" idx="1"/>
          </p:nvPr>
        </p:nvSpPr>
        <p:spPr>
          <a:xfrm>
            <a:off x="160338" y="514350"/>
            <a:ext cx="8840787" cy="6200775"/>
          </a:xfrm>
        </p:spPr>
        <p:txBody>
          <a:bodyPr/>
          <a:lstStyle/>
          <a:p>
            <a:pPr algn="just">
              <a:spcBef>
                <a:spcPct val="0"/>
              </a:spcBef>
            </a:pPr>
            <a:r>
              <a:rPr lang="en-GB"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rPr>
              <a:t>These three are further amplified as follows to:</a:t>
            </a:r>
          </a:p>
          <a:p>
            <a:pPr algn="just">
              <a:spcBef>
                <a:spcPct val="0"/>
              </a:spcBef>
            </a:pPr>
            <a:endParaRPr lang="en-GB"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GB"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GB"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increase the availability and widen the distribution of basic life-sustaining goods such as food, shelter, health and protection;</a:t>
            </a:r>
          </a:p>
          <a:p>
            <a:pPr algn="just">
              <a:spcBef>
                <a:spcPct val="0"/>
              </a:spcBef>
            </a:pPr>
            <a:endParaRPr lang="en-GB"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GB"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raise levels of living including, in addition to higher incomes, the provisions of more jobs, better education,; And</a:t>
            </a:r>
          </a:p>
          <a:p>
            <a:pPr algn="just">
              <a:spcBef>
                <a:spcPct val="0"/>
              </a:spcBef>
            </a:pPr>
            <a:endParaRPr lang="en-GB"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GB"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greater attention to cultural and humanistic values, </a:t>
            </a:r>
            <a:r>
              <a:rPr lang="en-US"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endParaRPr lang="en-US" altLang="en-US" sz="22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endParaRPr lang="en-GB"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GB"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rPr>
              <a:t>all of which serve not only to enhance material well-being but also to generate greater individual and national self-esteem; and expand the range of economic and social choices available to individuals and nations by freeing them from servitude and dependence not only in relation to other people and nation-states but also from the forces of ignorance and human misery. </a:t>
            </a:r>
          </a:p>
          <a:p>
            <a:pPr algn="just">
              <a:spcBef>
                <a:spcPct val="0"/>
              </a:spcBef>
            </a:pPr>
            <a:r>
              <a:rPr lang="en-GB" altLang="en-US" sz="2200" b="1">
                <a:latin typeface="Times New Roman" panose="02020603050405020304" pitchFamily="18" charset="0"/>
                <a:ea typeface="SimSun" panose="02010600030101010101" pitchFamily="2" charset="-122"/>
                <a:cs typeface="Times New Roman" panose="02020603050405020304" pitchFamily="18" charset="0"/>
              </a:rPr>
              <a:t>  </a:t>
            </a:r>
            <a:endParaRPr lang="en-US"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p:txBody>
      </p:sp>
      <p:sp>
        <p:nvSpPr>
          <p:cNvPr id="8196" name="Slide Number Placeholder 3">
            <a:extLst>
              <a:ext uri="{FF2B5EF4-FFF2-40B4-BE49-F238E27FC236}">
                <a16:creationId xmlns:a16="http://schemas.microsoft.com/office/drawing/2014/main" id="{C3389DF4-218A-4262-B7F7-0D2C25F329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12E1DBC-7816-4DAD-9F49-E42F118E195C}" type="slidenum">
              <a:rPr lang="en-US" altLang="en-US" sz="1400"/>
              <a:pPr>
                <a:spcBef>
                  <a:spcPct val="0"/>
                </a:spcBef>
                <a:buFontTx/>
                <a:buNone/>
              </a:pPr>
              <a:t>5</a:t>
            </a:fld>
            <a:endParaRPr lang="en-US" altLang="en-US" sz="1400"/>
          </a:p>
        </p:txBody>
      </p:sp>
    </p:spTree>
  </p:cSld>
  <p:clrMapOvr>
    <a:masterClrMapping/>
  </p:clrMapOvr>
  <p:transition spd="med">
    <p:wipe dir="d"/>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160C9AB-F210-4FD4-8D71-8FE5D1C4B781}"/>
              </a:ext>
            </a:extLst>
          </p:cNvPr>
          <p:cNvSpPr>
            <a:spLocks noGrp="1" noChangeArrowheads="1"/>
          </p:cNvSpPr>
          <p:nvPr>
            <p:ph type="ctrTitle"/>
          </p:nvPr>
        </p:nvSpPr>
        <p:spPr>
          <a:xfrm>
            <a:off x="1143000" y="0"/>
            <a:ext cx="6858000" cy="342900"/>
          </a:xfrm>
        </p:spPr>
        <p:txBody>
          <a:bodyPr>
            <a:normAutofit fontScale="90000"/>
          </a:bodyPr>
          <a:lstStyle/>
          <a:p>
            <a:r>
              <a:rPr lang="en-US" altLang="en-US" sz="24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CONCEPT OF DEVELOPMENT </a:t>
            </a:r>
            <a:r>
              <a:rPr lang="en-US" altLang="en-US" sz="28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Cont.</a:t>
            </a:r>
            <a:endParaRPr lang="en-US" altLang="en-US" sz="5400">
              <a:solidFill>
                <a:srgbClr val="FF0000"/>
              </a:solidFill>
              <a:ea typeface="SimSun" panose="02010600030101010101" pitchFamily="2" charset="-122"/>
              <a:cs typeface="Times New Roman" panose="02020603050405020304" pitchFamily="18" charset="0"/>
            </a:endParaRPr>
          </a:p>
        </p:txBody>
      </p:sp>
      <p:sp>
        <p:nvSpPr>
          <p:cNvPr id="3" name="Subtitle 2">
            <a:extLst>
              <a:ext uri="{FF2B5EF4-FFF2-40B4-BE49-F238E27FC236}">
                <a16:creationId xmlns:a16="http://schemas.microsoft.com/office/drawing/2014/main" id="{01C00395-0BE8-4D82-99D3-C2AB9A239979}"/>
              </a:ext>
            </a:extLst>
          </p:cNvPr>
          <p:cNvSpPr>
            <a:spLocks noGrp="1"/>
          </p:cNvSpPr>
          <p:nvPr>
            <p:ph type="subTitle" idx="1"/>
          </p:nvPr>
        </p:nvSpPr>
        <p:spPr>
          <a:xfrm>
            <a:off x="117475" y="342900"/>
            <a:ext cx="8904288" cy="6357938"/>
          </a:xfrm>
        </p:spPr>
        <p:txBody>
          <a:bodyPr rtlCol="0">
            <a:normAutofit fontScale="92500" lnSpcReduction="20000"/>
          </a:bodyPr>
          <a:lstStyle/>
          <a:p>
            <a:pPr algn="just" fontAlgn="auto">
              <a:lnSpc>
                <a:spcPct val="120000"/>
              </a:lnSpc>
              <a:spcAft>
                <a:spcPts val="0"/>
              </a:spcAft>
              <a:defRPr/>
            </a:pPr>
            <a:r>
              <a:rPr lang="en-GB" sz="2200" b="1" dirty="0">
                <a:latin typeface="Times New Roman" panose="02020603050405020304" pitchFamily="18" charset="0"/>
                <a:ea typeface="SimSun" panose="02010600030101010101" pitchFamily="2" charset="-122"/>
                <a:cs typeface="Times New Roman" panose="02020603050405020304" pitchFamily="18" charset="0"/>
              </a:rPr>
              <a:t>The development indicators that would turn around the fortune of the nation through industrialization, improvement of skills, literacy and creativity of the people should be the focus starting with the people, their orientation, their value systems, their culture and their outlook towards each other. Therefore, development is in part, the condition in which the people can feed well, have jobs, and have reduced inequalities in income, the emphasis in contemporary development issues is orientation of consumption pattern that will be commensurate with the production capacity and extent, accompanied by institutional capacity for meeting our demands and supply needs.</a:t>
            </a:r>
          </a:p>
          <a:p>
            <a:pPr algn="just" fontAlgn="auto">
              <a:lnSpc>
                <a:spcPct val="120000"/>
              </a:lnSpc>
              <a:spcAft>
                <a:spcPts val="0"/>
              </a:spcAft>
              <a:defRPr/>
            </a:pPr>
            <a:r>
              <a:rPr lang="en-GB" sz="2200" b="1" dirty="0">
                <a:latin typeface="Times New Roman" panose="02020603050405020304" pitchFamily="18" charset="0"/>
                <a:cs typeface="Times New Roman" panose="02020603050405020304" pitchFamily="18" charset="0"/>
              </a:rPr>
              <a:t>Development is thus beyond mere economic growth, individual wealth and well being, as well as availability of productive infrastructure such as building of schools, hospitals, roads, houses, recreational facilities, but to the quality of all these that could transform and modernise the output of the services to confront and resolve the major issues affecting the livelihood of the people. Significant point of note on the concept of development is that of distinguishing among the interrelated concepts, which are qualitatively different. These are growth, development and progress. Accordingly, growth is merely a set of increases in quantities produced. Development is growth plus a favourable change in production techniques and in consumer </a:t>
            </a:r>
            <a:r>
              <a:rPr lang="en-GB" sz="2200" b="1" dirty="0" err="1">
                <a:latin typeface="Times New Roman" panose="02020603050405020304" pitchFamily="18" charset="0"/>
                <a:cs typeface="Times New Roman" panose="02020603050405020304" pitchFamily="18" charset="0"/>
              </a:rPr>
              <a:t>behavior</a:t>
            </a:r>
            <a:r>
              <a:rPr lang="en-GB" sz="2200" b="1" dirty="0">
                <a:latin typeface="Times New Roman" panose="02020603050405020304" pitchFamily="18" charset="0"/>
                <a:cs typeface="Times New Roman" panose="02020603050405020304" pitchFamily="18" charset="0"/>
              </a:rPr>
              <a:t>. Progress is development plus a reduction of social tensions between groups within a society. </a:t>
            </a:r>
            <a:endParaRPr lang="en-US" sz="2200" b="1" dirty="0">
              <a:latin typeface="Times New Roman" panose="02020603050405020304" pitchFamily="18" charset="0"/>
              <a:cs typeface="Times New Roman" panose="02020603050405020304" pitchFamily="18" charset="0"/>
            </a:endParaRPr>
          </a:p>
        </p:txBody>
      </p:sp>
      <p:sp>
        <p:nvSpPr>
          <p:cNvPr id="9220" name="Slide Number Placeholder 3">
            <a:extLst>
              <a:ext uri="{FF2B5EF4-FFF2-40B4-BE49-F238E27FC236}">
                <a16:creationId xmlns:a16="http://schemas.microsoft.com/office/drawing/2014/main" id="{8AE3669E-C7A4-49A0-913D-73DE8E029E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5AC1AE4-DFA9-4A71-8BB7-4FE7C5BCA13F}" type="slidenum">
              <a:rPr lang="en-US" altLang="en-US" sz="1400"/>
              <a:pPr>
                <a:spcBef>
                  <a:spcPct val="0"/>
                </a:spcBef>
                <a:buFontTx/>
                <a:buNone/>
              </a:pPr>
              <a:t>6</a:t>
            </a:fld>
            <a:endParaRPr lang="en-US" altLang="en-US" sz="1400"/>
          </a:p>
        </p:txBody>
      </p:sp>
    </p:spTree>
  </p:cSld>
  <p:clrMapOvr>
    <a:masterClrMapping/>
  </p:clrMapOvr>
  <p:transition spd="med">
    <p:wipe dir="d"/>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BE5D50C-87BA-459B-9197-858EC9F626C3}"/>
              </a:ext>
            </a:extLst>
          </p:cNvPr>
          <p:cNvSpPr>
            <a:spLocks noGrp="1" noChangeArrowheads="1"/>
          </p:cNvSpPr>
          <p:nvPr>
            <p:ph type="ctrTitle"/>
          </p:nvPr>
        </p:nvSpPr>
        <p:spPr>
          <a:xfrm>
            <a:off x="1143000" y="0"/>
            <a:ext cx="6858000" cy="342900"/>
          </a:xfrm>
        </p:spPr>
        <p:txBody>
          <a:bodyPr>
            <a:normAutofit fontScale="90000"/>
          </a:bodyPr>
          <a:lstStyle/>
          <a:p>
            <a:r>
              <a:rPr lang="en-US" altLang="en-US" sz="28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CONCEPT OF DEVELOPMENT </a:t>
            </a:r>
            <a:r>
              <a:rPr lang="en-US" altLang="en-US" sz="3200" b="1" i="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Cont.</a:t>
            </a:r>
            <a:endParaRPr lang="en-US" altLang="en-US" sz="6600">
              <a:solidFill>
                <a:srgbClr val="FF0000"/>
              </a:solidFill>
              <a:ea typeface="SimSun" panose="02010600030101010101" pitchFamily="2" charset="-122"/>
              <a:cs typeface="Times New Roman" panose="02020603050405020304" pitchFamily="18" charset="0"/>
            </a:endParaRPr>
          </a:p>
        </p:txBody>
      </p:sp>
      <p:sp>
        <p:nvSpPr>
          <p:cNvPr id="3" name="Subtitle 2">
            <a:extLst>
              <a:ext uri="{FF2B5EF4-FFF2-40B4-BE49-F238E27FC236}">
                <a16:creationId xmlns:a16="http://schemas.microsoft.com/office/drawing/2014/main" id="{CC5EEF89-6DB0-4A5F-A41F-42987F20A16D}"/>
              </a:ext>
            </a:extLst>
          </p:cNvPr>
          <p:cNvSpPr>
            <a:spLocks noGrp="1"/>
          </p:cNvSpPr>
          <p:nvPr>
            <p:ph type="subTitle" idx="1"/>
          </p:nvPr>
        </p:nvSpPr>
        <p:spPr>
          <a:xfrm>
            <a:off x="85725" y="342900"/>
            <a:ext cx="8980488" cy="6357938"/>
          </a:xfrm>
        </p:spPr>
        <p:txBody>
          <a:bodyPr rtlCol="0">
            <a:normAutofit fontScale="70000" lnSpcReduction="20000"/>
          </a:bodyPr>
          <a:lstStyle/>
          <a:p>
            <a:pPr algn="just" fontAlgn="auto">
              <a:lnSpc>
                <a:spcPct val="120000"/>
              </a:lnSpc>
              <a:spcBef>
                <a:spcPts val="0"/>
              </a:spcBef>
              <a:spcAft>
                <a:spcPts val="0"/>
              </a:spcAft>
              <a:defRPr/>
            </a:pPr>
            <a:r>
              <a:rPr lang="en-US" sz="2700" b="1" dirty="0">
                <a:latin typeface="Times New Roman" panose="02020603050405020304" pitchFamily="18" charset="0"/>
                <a:ea typeface="SimSun" panose="02010600030101010101" pitchFamily="2" charset="-122"/>
                <a:cs typeface="Times New Roman" panose="02020603050405020304" pitchFamily="18" charset="0"/>
              </a:rPr>
              <a:t>The United Nations Development </a:t>
            </a:r>
            <a:r>
              <a:rPr lang="en-US" sz="2700" b="1" dirty="0" err="1">
                <a:latin typeface="Times New Roman" panose="02020603050405020304" pitchFamily="18" charset="0"/>
                <a:ea typeface="SimSun" panose="02010600030101010101" pitchFamily="2" charset="-122"/>
                <a:cs typeface="Times New Roman" panose="02020603050405020304" pitchFamily="18" charset="0"/>
              </a:rPr>
              <a:t>Programme</a:t>
            </a:r>
            <a:r>
              <a:rPr lang="en-US" sz="2700" b="1" dirty="0">
                <a:latin typeface="Times New Roman" panose="02020603050405020304" pitchFamily="18" charset="0"/>
                <a:ea typeface="SimSun" panose="02010600030101010101" pitchFamily="2" charset="-122"/>
                <a:cs typeface="Times New Roman" panose="02020603050405020304" pitchFamily="18" charset="0"/>
              </a:rPr>
              <a:t> defines development as processes that increase people’s opportunity of choice. Ecologists, for their part, would tend to regard processes that threaten environmental robustness as negative even if they benefit people. Others would highlight the state of education and health in the society as important factors in meeting basic needs. Education creates knowledge, skills and capabilities allowing greater individual choice and freedom and, as such, is an important part of development. Moreover, institutional arrangements and governance have important ramifications for individual freedom and choice and are, according to some, essential parameters by which the level of development should be judged. </a:t>
            </a:r>
          </a:p>
          <a:p>
            <a:pPr algn="just" fontAlgn="auto">
              <a:lnSpc>
                <a:spcPct val="120000"/>
              </a:lnSpc>
              <a:spcBef>
                <a:spcPts val="0"/>
              </a:spcBef>
              <a:spcAft>
                <a:spcPts val="0"/>
              </a:spcAft>
              <a:defRPr/>
            </a:pPr>
            <a:endParaRPr lang="en-US" sz="2700" b="1" dirty="0">
              <a:latin typeface="Times New Roman" panose="02020603050405020304" pitchFamily="18" charset="0"/>
              <a:ea typeface="SimSun" panose="02010600030101010101" pitchFamily="2" charset="-122"/>
              <a:cs typeface="Times New Roman" panose="02020603050405020304" pitchFamily="18" charset="0"/>
            </a:endParaRPr>
          </a:p>
          <a:p>
            <a:pPr algn="just" fontAlgn="auto">
              <a:lnSpc>
                <a:spcPct val="120000"/>
              </a:lnSpc>
              <a:spcBef>
                <a:spcPts val="0"/>
              </a:spcBef>
              <a:spcAft>
                <a:spcPts val="0"/>
              </a:spcAft>
              <a:defRPr/>
            </a:pPr>
            <a:r>
              <a:rPr lang="en-US" sz="2700" b="1" dirty="0">
                <a:latin typeface="Times New Roman" panose="02020603050405020304" pitchFamily="18" charset="0"/>
                <a:ea typeface="SimSun" panose="02010600030101010101" pitchFamily="2" charset="-122"/>
                <a:cs typeface="Times New Roman" panose="02020603050405020304" pitchFamily="18" charset="0"/>
              </a:rPr>
              <a:t>What these entire ideas of development share in common is a focus on making people better off in one way or another, of which transport is central. The importance of development of the citizens and therefore that of the cities, regions and the countries eventually attracted the attention of international bodies led by the United Nations and to sure that development process does not only takes care of the present generation of people living on the earth but also generations yet unborn. As such, another variant of concept of development emerged in the </a:t>
            </a:r>
            <a:r>
              <a:rPr lang="en-US" sz="4000" b="1" dirty="0">
                <a:latin typeface="Times New Roman" panose="02020603050405020304" pitchFamily="18" charset="0"/>
                <a:ea typeface="SimSun" panose="02010600030101010101" pitchFamily="2" charset="-122"/>
                <a:cs typeface="Times New Roman" panose="02020603050405020304" pitchFamily="18" charset="0"/>
              </a:rPr>
              <a:t>1970s known as </a:t>
            </a:r>
            <a:r>
              <a:rPr lang="en-US"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Sustainable</a:t>
            </a:r>
            <a:r>
              <a:rPr lang="en-US" sz="4000"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Development.  </a:t>
            </a:r>
            <a:endParaRPr lang="en-US" sz="2700" b="1" dirty="0">
              <a:latin typeface="Times New Roman" panose="02020603050405020304" pitchFamily="18" charset="0"/>
              <a:ea typeface="SimSun" panose="02010600030101010101" pitchFamily="2" charset="-122"/>
              <a:cs typeface="Times New Roman" panose="02020603050405020304" pitchFamily="18" charset="0"/>
            </a:endParaRPr>
          </a:p>
          <a:p>
            <a:pPr fontAlgn="auto">
              <a:spcBef>
                <a:spcPts val="0"/>
              </a:spcBef>
              <a:spcAft>
                <a:spcPts val="0"/>
              </a:spcAft>
              <a:defRPr/>
            </a:pP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sz="2000" dirty="0">
                <a:ea typeface="SimSun" panose="02010600030101010101" pitchFamily="2" charset="-122"/>
                <a:cs typeface="Times New Roman" panose="02020603050405020304" pitchFamily="18" charset="0"/>
              </a:rPr>
              <a:t> </a:t>
            </a:r>
          </a:p>
          <a:p>
            <a:pPr fontAlgn="auto">
              <a:lnSpc>
                <a:spcPct val="115000"/>
              </a:lnSpc>
              <a:spcBef>
                <a:spcPts val="0"/>
              </a:spcBef>
              <a:spcAft>
                <a:spcPts val="0"/>
              </a:spcAft>
              <a:defRPr/>
            </a:pPr>
            <a:r>
              <a:rPr lang="en-US" sz="1600" dirty="0">
                <a:ea typeface="SimSun" panose="02010600030101010101" pitchFamily="2" charset="-122"/>
                <a:cs typeface="Times New Roman" panose="02020603050405020304" pitchFamily="18" charset="0"/>
              </a:rPr>
              <a:t> </a:t>
            </a:r>
          </a:p>
          <a:p>
            <a:pPr fontAlgn="auto">
              <a:spcAft>
                <a:spcPts val="0"/>
              </a:spcAft>
              <a:defRPr/>
            </a:pPr>
            <a:endParaRPr lang="en-US" dirty="0"/>
          </a:p>
        </p:txBody>
      </p:sp>
      <p:sp>
        <p:nvSpPr>
          <p:cNvPr id="11268" name="Slide Number Placeholder 3">
            <a:extLst>
              <a:ext uri="{FF2B5EF4-FFF2-40B4-BE49-F238E27FC236}">
                <a16:creationId xmlns:a16="http://schemas.microsoft.com/office/drawing/2014/main" id="{904E0B8B-A2CF-42D4-AEC1-37A88EA6871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5ABCF93-8700-4F72-8CF9-F13DDB23D3AE}" type="slidenum">
              <a:rPr lang="en-US" altLang="en-US" sz="1400"/>
              <a:pPr>
                <a:spcBef>
                  <a:spcPct val="0"/>
                </a:spcBef>
                <a:buFontTx/>
                <a:buNone/>
              </a:pPr>
              <a:t>7</a:t>
            </a:fld>
            <a:endParaRPr lang="en-US" altLang="en-US" sz="1400"/>
          </a:p>
        </p:txBody>
      </p:sp>
    </p:spTree>
  </p:cSld>
  <p:clrMapOvr>
    <a:masterClrMapping/>
  </p:clrMapOvr>
  <p:transition spd="med">
    <p:wipe dir="d"/>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AD2BCC2-69FC-450E-9066-B34C36B36E1F}"/>
              </a:ext>
            </a:extLst>
          </p:cNvPr>
          <p:cNvSpPr>
            <a:spLocks noGrp="1" noChangeArrowheads="1"/>
          </p:cNvSpPr>
          <p:nvPr>
            <p:ph type="ctrTitle"/>
          </p:nvPr>
        </p:nvSpPr>
        <p:spPr>
          <a:xfrm>
            <a:off x="1143000" y="0"/>
            <a:ext cx="6858000" cy="400050"/>
          </a:xfrm>
        </p:spPr>
        <p:txBody>
          <a:bodyPr>
            <a:normAutofit fontScale="90000"/>
          </a:bodyPr>
          <a:lstStyle/>
          <a:p>
            <a:r>
              <a:rPr lang="en-US" alt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SUSTAINABLE</a:t>
            </a:r>
            <a:r>
              <a:rPr lang="en-US" altLang="en-US" sz="2800" b="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DEVELOPMENT</a:t>
            </a:r>
            <a:endParaRPr lang="en-US" altLang="en-US" sz="5400">
              <a:solidFill>
                <a:srgbClr val="FF0000"/>
              </a:solidFill>
            </a:endParaRPr>
          </a:p>
        </p:txBody>
      </p:sp>
      <p:sp>
        <p:nvSpPr>
          <p:cNvPr id="12291" name="Subtitle 2">
            <a:extLst>
              <a:ext uri="{FF2B5EF4-FFF2-40B4-BE49-F238E27FC236}">
                <a16:creationId xmlns:a16="http://schemas.microsoft.com/office/drawing/2014/main" id="{75C63B53-0DB9-4ECA-8117-489C05C9AE2A}"/>
              </a:ext>
            </a:extLst>
          </p:cNvPr>
          <p:cNvSpPr>
            <a:spLocks noGrp="1" noChangeArrowheads="1"/>
          </p:cNvSpPr>
          <p:nvPr>
            <p:ph type="subTitle" idx="1"/>
          </p:nvPr>
        </p:nvSpPr>
        <p:spPr>
          <a:xfrm>
            <a:off x="74613" y="400050"/>
            <a:ext cx="8991600" cy="6286500"/>
          </a:xfrm>
        </p:spPr>
        <p:txBody>
          <a:bodyPr/>
          <a:lstStyle/>
          <a:p>
            <a:pPr algn="just">
              <a:spcBef>
                <a:spcPct val="0"/>
              </a:spcBef>
            </a:pPr>
            <a:r>
              <a:rPr lang="en-US" altLang="en-US" sz="2000" b="1">
                <a:latin typeface="Times New Roman" panose="02020603050405020304" pitchFamily="18" charset="0"/>
                <a:ea typeface="SimSun" panose="02010600030101010101" pitchFamily="2" charset="-122"/>
                <a:cs typeface="Times New Roman" panose="02020603050405020304" pitchFamily="18" charset="0"/>
              </a:rPr>
              <a:t>The term </a:t>
            </a:r>
            <a:r>
              <a:rPr lang="en-US" altLang="en-US" sz="2000" b="1" i="1">
                <a:latin typeface="Times New Roman" panose="02020603050405020304" pitchFamily="18" charset="0"/>
                <a:ea typeface="SimSun" panose="02010600030101010101" pitchFamily="2" charset="-122"/>
                <a:cs typeface="Times New Roman" panose="02020603050405020304" pitchFamily="18" charset="0"/>
              </a:rPr>
              <a:t>sustainable development</a:t>
            </a:r>
            <a:r>
              <a:rPr lang="en-US" altLang="en-US" sz="2000" b="1">
                <a:latin typeface="Times New Roman" panose="02020603050405020304" pitchFamily="18" charset="0"/>
                <a:ea typeface="SimSun" panose="02010600030101010101" pitchFamily="2" charset="-122"/>
                <a:cs typeface="Times New Roman" panose="02020603050405020304" pitchFamily="18" charset="0"/>
              </a:rPr>
              <a:t> brings together two strands of thought about the management of human activities – one concentrating on development goals, the other on controlling or limiting the harmful impacts of human activities on the environment. In other words, sustainable development is a notion, a movement and an approach which has developed into a global wave of concerns, study, political mobilisation and organisation around the twin issues of environmental protection and socio-economic development. </a:t>
            </a:r>
          </a:p>
          <a:p>
            <a:pPr algn="just">
              <a:spcBef>
                <a:spcPct val="0"/>
              </a:spcBef>
            </a:pPr>
            <a:endParaRPr lang="en-US" altLang="en-US" sz="2000" b="1">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US" altLang="en-US" sz="2000" b="1">
                <a:latin typeface="Times New Roman" panose="02020603050405020304" pitchFamily="18" charset="0"/>
                <a:ea typeface="SimSun" panose="02010600030101010101" pitchFamily="2" charset="-122"/>
                <a:cs typeface="Times New Roman" panose="02020603050405020304" pitchFamily="18" charset="0"/>
              </a:rPr>
              <a:t>The two-time period of considering if development had taken place no longer holds if such development overtime is enduring.  This is what led to considering the concept of sustainable development. Following world conferences on the environment held in Stockholm in 1972, Rio de Janeiro in 1992 and Istanbul in 1996, there has been greater concern for global development process to seek for integration of exploitation of resources and economic growth and physical development. The need to improve the quality of life of city inhabitants through their production and consumption activities without compromising the ability of future generations to meet their economic, social, cultural, health and political needs remains the focus of sustainable development. </a:t>
            </a:r>
          </a:p>
        </p:txBody>
      </p:sp>
      <p:sp>
        <p:nvSpPr>
          <p:cNvPr id="12292" name="Slide Number Placeholder 3">
            <a:extLst>
              <a:ext uri="{FF2B5EF4-FFF2-40B4-BE49-F238E27FC236}">
                <a16:creationId xmlns:a16="http://schemas.microsoft.com/office/drawing/2014/main" id="{6884B2D9-52E6-45F6-8C49-79F9702C7C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844FEB8-9C97-4472-A540-57DC2CA4908C}" type="slidenum">
              <a:rPr lang="en-US" altLang="en-US" sz="1400"/>
              <a:pPr>
                <a:spcBef>
                  <a:spcPct val="0"/>
                </a:spcBef>
                <a:buFontTx/>
                <a:buNone/>
              </a:pPr>
              <a:t>8</a:t>
            </a:fld>
            <a:endParaRPr lang="en-US" altLang="en-US" sz="1400"/>
          </a:p>
        </p:txBody>
      </p:sp>
    </p:spTree>
  </p:cSld>
  <p:clrMapOvr>
    <a:masterClrMapping/>
  </p:clrMapOvr>
  <p:transition spd="med">
    <p:wipe dir="d"/>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0F79337-E124-43C2-BCAC-470E139BA6A8}"/>
              </a:ext>
            </a:extLst>
          </p:cNvPr>
          <p:cNvSpPr>
            <a:spLocks noGrp="1" noChangeArrowheads="1"/>
          </p:cNvSpPr>
          <p:nvPr>
            <p:ph type="ctrTitle"/>
          </p:nvPr>
        </p:nvSpPr>
        <p:spPr>
          <a:xfrm>
            <a:off x="1143000" y="0"/>
            <a:ext cx="6858000" cy="414338"/>
          </a:xfrm>
        </p:spPr>
        <p:txBody>
          <a:bodyPr>
            <a:normAutofit fontScale="90000"/>
          </a:bodyPr>
          <a:lstStyle/>
          <a:p>
            <a:r>
              <a:rPr lang="en-US" alt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SUSTAINABLE</a:t>
            </a:r>
            <a:r>
              <a:rPr lang="en-US" altLang="en-US" sz="2800" b="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DEVELOPMENT CONT.</a:t>
            </a:r>
            <a:endParaRPr lang="en-US" altLang="en-US" sz="5400">
              <a:solidFill>
                <a:srgbClr val="FF0000"/>
              </a:solidFill>
            </a:endParaRPr>
          </a:p>
        </p:txBody>
      </p:sp>
      <p:sp>
        <p:nvSpPr>
          <p:cNvPr id="13315" name="Subtitle 2">
            <a:extLst>
              <a:ext uri="{FF2B5EF4-FFF2-40B4-BE49-F238E27FC236}">
                <a16:creationId xmlns:a16="http://schemas.microsoft.com/office/drawing/2014/main" id="{05F047CD-9ACA-416D-9888-A641B68B85DA}"/>
              </a:ext>
            </a:extLst>
          </p:cNvPr>
          <p:cNvSpPr>
            <a:spLocks noGrp="1" noChangeArrowheads="1"/>
          </p:cNvSpPr>
          <p:nvPr>
            <p:ph type="subTitle" idx="1"/>
          </p:nvPr>
        </p:nvSpPr>
        <p:spPr>
          <a:xfrm>
            <a:off x="96838" y="414338"/>
            <a:ext cx="8936037" cy="6329362"/>
          </a:xfrm>
        </p:spPr>
        <p:txBody>
          <a:bodyPr/>
          <a:lstStyle/>
          <a:p>
            <a:pPr algn="just">
              <a:spcBef>
                <a:spcPct val="0"/>
              </a:spcBef>
            </a:pPr>
            <a:r>
              <a:rPr lang="en-US" altLang="en-US" sz="2200" b="1" i="1">
                <a:solidFill>
                  <a:srgbClr val="000000"/>
                </a:solidFill>
                <a:latin typeface="Times New Roman" panose="02020603050405020304" pitchFamily="18" charset="0"/>
                <a:ea typeface="SimSun" panose="02010600030101010101" pitchFamily="2" charset="-122"/>
                <a:cs typeface="Times New Roman" panose="02020603050405020304" pitchFamily="18" charset="0"/>
              </a:rPr>
              <a:t>Sustainable development therefore implies that the consumption activities should be able to take into consideration effective utilization of available resources and develop environmentally friendly system that would not damage the natural resources and at the same time have some positive effects on the same environment.</a:t>
            </a:r>
          </a:p>
          <a:p>
            <a:pPr algn="just">
              <a:lnSpc>
                <a:spcPct val="120000"/>
              </a:lnSpc>
              <a:spcBef>
                <a:spcPct val="0"/>
              </a:spcBef>
            </a:pPr>
            <a:endParaRPr lang="en-US" altLang="en-US" sz="2200" b="1">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Bef>
                <a:spcPct val="0"/>
              </a:spcBef>
            </a:pPr>
            <a:r>
              <a:rPr lang="en-US" altLang="en-US" sz="2200" b="1" i="1">
                <a:solidFill>
                  <a:srgbClr val="0000FF"/>
                </a:solidFill>
                <a:latin typeface="Times New Roman" panose="02020603050405020304" pitchFamily="18" charset="0"/>
                <a:ea typeface="SimSun" panose="02010600030101010101" pitchFamily="2" charset="-122"/>
                <a:cs typeface="Times New Roman" panose="02020603050405020304" pitchFamily="18" charset="0"/>
              </a:rPr>
              <a:t>Sustainable development is the concept of ensuring that all productive sectors of the nation’s socio-economic systems make a positive and enduring impact that could stand the test of time. However, with increasing demand for services and the economic crisis in many African countries, skepticism about sustainable social services and development is becoming prevalent. Meeting human needs in the cities is becoming difficult. However, part of the difficulty arises from isolation of the concept of sustainable development from the overall development process, thus increasing hardship in many sectors of the development including transportation. The very basis of quality of life in the cities is being threatened due to the negative impact of development process and the inability of the production process to support economic and human welfare.</a:t>
            </a:r>
          </a:p>
          <a:p>
            <a:endParaRPr lang="en-US" altLang="en-US">
              <a:ea typeface="SimSun" panose="02010600030101010101" pitchFamily="2" charset="-122"/>
            </a:endParaRPr>
          </a:p>
        </p:txBody>
      </p:sp>
      <p:sp>
        <p:nvSpPr>
          <p:cNvPr id="13316" name="Slide Number Placeholder 3">
            <a:extLst>
              <a:ext uri="{FF2B5EF4-FFF2-40B4-BE49-F238E27FC236}">
                <a16:creationId xmlns:a16="http://schemas.microsoft.com/office/drawing/2014/main" id="{C9A33A36-4E35-48C7-936F-5914C4A1A0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332543E-D2D9-47D2-A4D4-9CC0DC96AB36}" type="slidenum">
              <a:rPr lang="en-US" altLang="en-US" sz="1400"/>
              <a:pPr>
                <a:spcBef>
                  <a:spcPct val="0"/>
                </a:spcBef>
                <a:buFontTx/>
                <a:buNone/>
              </a:pPr>
              <a:t>9</a:t>
            </a:fld>
            <a:endParaRPr lang="en-US" altLang="en-US" sz="1400"/>
          </a:p>
        </p:txBody>
      </p:sp>
    </p:spTree>
  </p:cSld>
  <p:clrMapOvr>
    <a:masterClrMapping/>
  </p:clrMapOvr>
  <p:transition spd="med">
    <p:wipe dir="d"/>
    <p:sndAc>
      <p:stSnd>
        <p:snd r:embed="rId2" name="camera.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5655</TotalTime>
  <Words>5623</Words>
  <Application>Microsoft Office PowerPoint</Application>
  <PresentationFormat>On-screen Show (4:3)</PresentationFormat>
  <Paragraphs>277</Paragraphs>
  <Slides>33</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33</vt:i4>
      </vt:variant>
    </vt:vector>
  </HeadingPairs>
  <TitlesOfParts>
    <vt:vector size="48" baseType="lpstr">
      <vt:lpstr>Algerian</vt:lpstr>
      <vt:lpstr>Arial</vt:lpstr>
      <vt:lpstr>Arial Black</vt:lpstr>
      <vt:lpstr>Calibri</vt:lpstr>
      <vt:lpstr>Comic Sans MS</vt:lpstr>
      <vt:lpstr>Garamond</vt:lpstr>
      <vt:lpstr>Goudy Old Style</vt:lpstr>
      <vt:lpstr>Imprint MT Shadow</vt:lpstr>
      <vt:lpstr>Lucida Sans Unicode</vt:lpstr>
      <vt:lpstr>Times New Roman</vt:lpstr>
      <vt:lpstr>Verdana</vt:lpstr>
      <vt:lpstr>Wingdings</vt:lpstr>
      <vt:lpstr>Wingdings 2</vt:lpstr>
      <vt:lpstr>Wingdings 3</vt:lpstr>
      <vt:lpstr>Concourse</vt:lpstr>
      <vt:lpstr>PowerPoint Presentation</vt:lpstr>
      <vt:lpstr>Outline</vt:lpstr>
      <vt:lpstr>Introduction</vt:lpstr>
      <vt:lpstr>CONCEPT OF DEVELOPMENT Cont.</vt:lpstr>
      <vt:lpstr>CONCEPT OF DEVELOPMENT Cont.</vt:lpstr>
      <vt:lpstr>CONCEPT OF DEVELOPMENT Cont.</vt:lpstr>
      <vt:lpstr>CONCEPT OF DEVELOPMENT Cont.</vt:lpstr>
      <vt:lpstr>SUSTAINABLE DEVELOPMENT</vt:lpstr>
      <vt:lpstr>SUSTAINABLE DEVELOPMENT CONT.</vt:lpstr>
      <vt:lpstr>Sustainable Development Cont.</vt:lpstr>
      <vt:lpstr>SUSTAINABLE DEVELOPMENT CONT.</vt:lpstr>
      <vt:lpstr>The Goals </vt:lpstr>
      <vt:lpstr>PowerPoint Presentation</vt:lpstr>
      <vt:lpstr>PowerPoint Presentation</vt:lpstr>
      <vt:lpstr>PowerPoint Presentation</vt:lpstr>
      <vt:lpstr>PowerPoint Presentation</vt:lpstr>
      <vt:lpstr>PowerPoint Presentation</vt:lpstr>
      <vt:lpstr>The Goals </vt:lpstr>
      <vt:lpstr>The Goals (Contd)</vt:lpstr>
      <vt:lpstr>The Goals (Contd)</vt:lpstr>
      <vt:lpstr>Language Education for Sustainable Development  </vt:lpstr>
      <vt:lpstr>Model of Creative Communicative Competence</vt:lpstr>
      <vt:lpstr>Pillars of Sustainability</vt:lpstr>
      <vt:lpstr>Innovation In English Language Teaching</vt:lpstr>
      <vt:lpstr>Innovation In English Language Teaching (Contd)</vt:lpstr>
      <vt:lpstr>Innovations in learning technologies for English language teaching</vt:lpstr>
      <vt:lpstr>Innovations in learning technologies for English language teaching (Contd)</vt:lpstr>
      <vt:lpstr>Advantages of Technology for English for Specific Purposes (ESP)</vt:lpstr>
      <vt:lpstr>Concluding Remarks</vt:lpstr>
      <vt:lpstr>Concluding Remarks (Contd)</vt:lpstr>
      <vt:lpstr>Comparing innovation, reform and change</vt:lpstr>
      <vt:lpstr>References</vt:lpstr>
      <vt:lpstr>THANK YOU </vt:lpstr>
    </vt:vector>
  </TitlesOfParts>
  <Company>FEMLAD COMPUTER VENTURES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TRANSPORT MANAGEMENT AND CORPORATE DRIVING</dc:title>
  <dc:creator>FEMLAD</dc:creator>
  <cp:lastModifiedBy>kayoyesiku@yahoo.com</cp:lastModifiedBy>
  <cp:revision>1641</cp:revision>
  <dcterms:created xsi:type="dcterms:W3CDTF">2010-11-09T14:18:33Z</dcterms:created>
  <dcterms:modified xsi:type="dcterms:W3CDTF">2021-11-04T21:06:57Z</dcterms:modified>
</cp:coreProperties>
</file>