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65" r:id="rId3"/>
    <p:sldId id="358" r:id="rId4"/>
    <p:sldId id="360" r:id="rId5"/>
    <p:sldId id="389" r:id="rId6"/>
    <p:sldId id="388" r:id="rId7"/>
    <p:sldId id="391" r:id="rId8"/>
    <p:sldId id="366" r:id="rId9"/>
    <p:sldId id="390" r:id="rId10"/>
    <p:sldId id="379" r:id="rId11"/>
    <p:sldId id="370" r:id="rId12"/>
    <p:sldId id="372" r:id="rId13"/>
    <p:sldId id="373" r:id="rId14"/>
    <p:sldId id="378" r:id="rId15"/>
    <p:sldId id="380" r:id="rId16"/>
    <p:sldId id="381" r:id="rId17"/>
    <p:sldId id="382" r:id="rId18"/>
    <p:sldId id="383" r:id="rId19"/>
    <p:sldId id="384" r:id="rId20"/>
    <p:sldId id="385" r:id="rId21"/>
    <p:sldId id="386" r:id="rId22"/>
    <p:sldId id="392" r:id="rId23"/>
    <p:sldId id="394" r:id="rId24"/>
    <p:sldId id="364" r:id="rId25"/>
    <p:sldId id="350" r:id="rId26"/>
    <p:sldId id="393" r:id="rId27"/>
    <p:sldId id="297" r:id="rId28"/>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75" d="100"/>
          <a:sy n="75"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D78C1-FD84-4F66-8B41-812F6BC0CE79}" type="datetimeFigureOut">
              <a:rPr lang="en-NG" smtClean="0"/>
              <a:t>06/11/2021</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BF3E2-00CC-4AB3-BE0F-8225D916ABF2}" type="slidenum">
              <a:rPr lang="en-NG" smtClean="0"/>
              <a:t>‹#›</a:t>
            </a:fld>
            <a:endParaRPr lang="en-NG"/>
          </a:p>
        </p:txBody>
      </p:sp>
    </p:spTree>
    <p:extLst>
      <p:ext uri="{BB962C8B-B14F-4D97-AF65-F5344CB8AC3E}">
        <p14:creationId xmlns:p14="http://schemas.microsoft.com/office/powerpoint/2010/main" val="108353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4D639-448B-4142-98F1-5B1DC297B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8DDB512D-3A0A-47A7-B9C8-F6390203A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248EFB84-99FB-4B75-BC3E-EC433B5C4FBC}"/>
              </a:ext>
            </a:extLst>
          </p:cNvPr>
          <p:cNvSpPr>
            <a:spLocks noGrp="1"/>
          </p:cNvSpPr>
          <p:nvPr>
            <p:ph type="dt" sz="half" idx="10"/>
          </p:nvPr>
        </p:nvSpPr>
        <p:spPr/>
        <p:txBody>
          <a:bodyPr/>
          <a:lstStyle/>
          <a:p>
            <a:fld id="{3F973232-495C-475D-870E-F8697EBD2F66}" type="datetimeFigureOut">
              <a:rPr lang="en-NG" smtClean="0"/>
              <a:t>06/11/2021</a:t>
            </a:fld>
            <a:endParaRPr lang="en-NG"/>
          </a:p>
        </p:txBody>
      </p:sp>
      <p:sp>
        <p:nvSpPr>
          <p:cNvPr id="5" name="Footer Placeholder 4">
            <a:extLst>
              <a:ext uri="{FF2B5EF4-FFF2-40B4-BE49-F238E27FC236}">
                <a16:creationId xmlns:a16="http://schemas.microsoft.com/office/drawing/2014/main" id="{59C0DD22-555B-4B6A-9ED4-51336282B800}"/>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E0C0A8AE-167D-445C-AB89-99C41D154678}"/>
              </a:ext>
            </a:extLst>
          </p:cNvPr>
          <p:cNvSpPr>
            <a:spLocks noGrp="1"/>
          </p:cNvSpPr>
          <p:nvPr>
            <p:ph type="sldNum" sz="quarter" idx="12"/>
          </p:nvPr>
        </p:nvSpPr>
        <p:spPr/>
        <p:txBody>
          <a:bodyPr/>
          <a:lstStyle/>
          <a:p>
            <a:fld id="{9072EA46-0008-40A8-A294-3F6A184481E5}" type="slidenum">
              <a:rPr lang="en-NG" smtClean="0"/>
              <a:t>‹#›</a:t>
            </a:fld>
            <a:endParaRPr lang="en-NG"/>
          </a:p>
        </p:txBody>
      </p:sp>
    </p:spTree>
    <p:extLst>
      <p:ext uri="{BB962C8B-B14F-4D97-AF65-F5344CB8AC3E}">
        <p14:creationId xmlns:p14="http://schemas.microsoft.com/office/powerpoint/2010/main" val="413370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978E-B5E0-42A5-A10C-350A4AF7ACA3}"/>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3C4667DF-6E79-4711-9B22-94504C8CA0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D174473C-B6C2-4E0A-AF7E-B4826FECD8C6}"/>
              </a:ext>
            </a:extLst>
          </p:cNvPr>
          <p:cNvSpPr>
            <a:spLocks noGrp="1"/>
          </p:cNvSpPr>
          <p:nvPr>
            <p:ph type="dt" sz="half" idx="10"/>
          </p:nvPr>
        </p:nvSpPr>
        <p:spPr/>
        <p:txBody>
          <a:bodyPr/>
          <a:lstStyle/>
          <a:p>
            <a:fld id="{3F973232-495C-475D-870E-F8697EBD2F66}" type="datetimeFigureOut">
              <a:rPr lang="en-NG" smtClean="0"/>
              <a:t>06/11/2021</a:t>
            </a:fld>
            <a:endParaRPr lang="en-NG"/>
          </a:p>
        </p:txBody>
      </p:sp>
      <p:sp>
        <p:nvSpPr>
          <p:cNvPr id="5" name="Footer Placeholder 4">
            <a:extLst>
              <a:ext uri="{FF2B5EF4-FFF2-40B4-BE49-F238E27FC236}">
                <a16:creationId xmlns:a16="http://schemas.microsoft.com/office/drawing/2014/main" id="{C0DA677C-A1E8-4E21-92BA-C342637ACD47}"/>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248348C1-FBDF-44C8-8D6A-CAC49AE00435}"/>
              </a:ext>
            </a:extLst>
          </p:cNvPr>
          <p:cNvSpPr>
            <a:spLocks noGrp="1"/>
          </p:cNvSpPr>
          <p:nvPr>
            <p:ph type="sldNum" sz="quarter" idx="12"/>
          </p:nvPr>
        </p:nvSpPr>
        <p:spPr/>
        <p:txBody>
          <a:bodyPr/>
          <a:lstStyle/>
          <a:p>
            <a:fld id="{9072EA46-0008-40A8-A294-3F6A184481E5}" type="slidenum">
              <a:rPr lang="en-NG" smtClean="0"/>
              <a:t>‹#›</a:t>
            </a:fld>
            <a:endParaRPr lang="en-NG"/>
          </a:p>
        </p:txBody>
      </p:sp>
    </p:spTree>
    <p:extLst>
      <p:ext uri="{BB962C8B-B14F-4D97-AF65-F5344CB8AC3E}">
        <p14:creationId xmlns:p14="http://schemas.microsoft.com/office/powerpoint/2010/main" val="76477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8A2D4F-5AD9-4DA2-B0B2-E76929D169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D3C0D809-3653-43B3-B7F6-0E7499D576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85942A93-091E-4A81-8C9B-7F4DDCB14B12}"/>
              </a:ext>
            </a:extLst>
          </p:cNvPr>
          <p:cNvSpPr>
            <a:spLocks noGrp="1"/>
          </p:cNvSpPr>
          <p:nvPr>
            <p:ph type="dt" sz="half" idx="10"/>
          </p:nvPr>
        </p:nvSpPr>
        <p:spPr/>
        <p:txBody>
          <a:bodyPr/>
          <a:lstStyle/>
          <a:p>
            <a:fld id="{3F973232-495C-475D-870E-F8697EBD2F66}" type="datetimeFigureOut">
              <a:rPr lang="en-NG" smtClean="0"/>
              <a:t>06/11/2021</a:t>
            </a:fld>
            <a:endParaRPr lang="en-NG"/>
          </a:p>
        </p:txBody>
      </p:sp>
      <p:sp>
        <p:nvSpPr>
          <p:cNvPr id="5" name="Footer Placeholder 4">
            <a:extLst>
              <a:ext uri="{FF2B5EF4-FFF2-40B4-BE49-F238E27FC236}">
                <a16:creationId xmlns:a16="http://schemas.microsoft.com/office/drawing/2014/main" id="{D032DE4B-B0D8-4FCF-82C8-38D0B6526D9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BA65AD31-9790-44A6-9B9B-50C643EBA904}"/>
              </a:ext>
            </a:extLst>
          </p:cNvPr>
          <p:cNvSpPr>
            <a:spLocks noGrp="1"/>
          </p:cNvSpPr>
          <p:nvPr>
            <p:ph type="sldNum" sz="quarter" idx="12"/>
          </p:nvPr>
        </p:nvSpPr>
        <p:spPr/>
        <p:txBody>
          <a:bodyPr/>
          <a:lstStyle/>
          <a:p>
            <a:fld id="{9072EA46-0008-40A8-A294-3F6A184481E5}" type="slidenum">
              <a:rPr lang="en-NG" smtClean="0"/>
              <a:t>‹#›</a:t>
            </a:fld>
            <a:endParaRPr lang="en-NG"/>
          </a:p>
        </p:txBody>
      </p:sp>
    </p:spTree>
    <p:extLst>
      <p:ext uri="{BB962C8B-B14F-4D97-AF65-F5344CB8AC3E}">
        <p14:creationId xmlns:p14="http://schemas.microsoft.com/office/powerpoint/2010/main" val="40652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A9976-107C-4304-AF19-4983E87EF1E8}"/>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DDB41BB2-3C7D-4376-8BE4-BFAB60D690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E72913C8-D3B2-461F-B886-5798EA1C1DC2}"/>
              </a:ext>
            </a:extLst>
          </p:cNvPr>
          <p:cNvSpPr>
            <a:spLocks noGrp="1"/>
          </p:cNvSpPr>
          <p:nvPr>
            <p:ph type="dt" sz="half" idx="10"/>
          </p:nvPr>
        </p:nvSpPr>
        <p:spPr/>
        <p:txBody>
          <a:bodyPr/>
          <a:lstStyle/>
          <a:p>
            <a:fld id="{3F973232-495C-475D-870E-F8697EBD2F66}" type="datetimeFigureOut">
              <a:rPr lang="en-NG" smtClean="0"/>
              <a:t>06/11/2021</a:t>
            </a:fld>
            <a:endParaRPr lang="en-NG"/>
          </a:p>
        </p:txBody>
      </p:sp>
      <p:sp>
        <p:nvSpPr>
          <p:cNvPr id="5" name="Footer Placeholder 4">
            <a:extLst>
              <a:ext uri="{FF2B5EF4-FFF2-40B4-BE49-F238E27FC236}">
                <a16:creationId xmlns:a16="http://schemas.microsoft.com/office/drawing/2014/main" id="{F9BD6C22-AB78-47EB-8A42-68CB2C1B9CFE}"/>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363278EB-746C-4EB0-93B9-337954A6534E}"/>
              </a:ext>
            </a:extLst>
          </p:cNvPr>
          <p:cNvSpPr>
            <a:spLocks noGrp="1"/>
          </p:cNvSpPr>
          <p:nvPr>
            <p:ph type="sldNum" sz="quarter" idx="12"/>
          </p:nvPr>
        </p:nvSpPr>
        <p:spPr/>
        <p:txBody>
          <a:bodyPr/>
          <a:lstStyle/>
          <a:p>
            <a:fld id="{9072EA46-0008-40A8-A294-3F6A184481E5}" type="slidenum">
              <a:rPr lang="en-NG" smtClean="0"/>
              <a:t>‹#›</a:t>
            </a:fld>
            <a:endParaRPr lang="en-NG"/>
          </a:p>
        </p:txBody>
      </p:sp>
    </p:spTree>
    <p:extLst>
      <p:ext uri="{BB962C8B-B14F-4D97-AF65-F5344CB8AC3E}">
        <p14:creationId xmlns:p14="http://schemas.microsoft.com/office/powerpoint/2010/main" val="103324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147D8-BCBA-4BBA-8578-CCA4529351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C506B4BA-012B-4366-B2B7-2F80149BBF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08A212-2EE8-4050-A13F-18A4F24BD74D}"/>
              </a:ext>
            </a:extLst>
          </p:cNvPr>
          <p:cNvSpPr>
            <a:spLocks noGrp="1"/>
          </p:cNvSpPr>
          <p:nvPr>
            <p:ph type="dt" sz="half" idx="10"/>
          </p:nvPr>
        </p:nvSpPr>
        <p:spPr/>
        <p:txBody>
          <a:bodyPr/>
          <a:lstStyle/>
          <a:p>
            <a:fld id="{3F973232-495C-475D-870E-F8697EBD2F66}" type="datetimeFigureOut">
              <a:rPr lang="en-NG" smtClean="0"/>
              <a:t>06/11/2021</a:t>
            </a:fld>
            <a:endParaRPr lang="en-NG"/>
          </a:p>
        </p:txBody>
      </p:sp>
      <p:sp>
        <p:nvSpPr>
          <p:cNvPr id="5" name="Footer Placeholder 4">
            <a:extLst>
              <a:ext uri="{FF2B5EF4-FFF2-40B4-BE49-F238E27FC236}">
                <a16:creationId xmlns:a16="http://schemas.microsoft.com/office/drawing/2014/main" id="{0686ED0D-CF3E-4660-B7B2-34567F7E6160}"/>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0E28403B-2F95-4D94-872D-77EDB37A4063}"/>
              </a:ext>
            </a:extLst>
          </p:cNvPr>
          <p:cNvSpPr>
            <a:spLocks noGrp="1"/>
          </p:cNvSpPr>
          <p:nvPr>
            <p:ph type="sldNum" sz="quarter" idx="12"/>
          </p:nvPr>
        </p:nvSpPr>
        <p:spPr/>
        <p:txBody>
          <a:bodyPr/>
          <a:lstStyle/>
          <a:p>
            <a:fld id="{9072EA46-0008-40A8-A294-3F6A184481E5}" type="slidenum">
              <a:rPr lang="en-NG" smtClean="0"/>
              <a:t>‹#›</a:t>
            </a:fld>
            <a:endParaRPr lang="en-NG"/>
          </a:p>
        </p:txBody>
      </p:sp>
    </p:spTree>
    <p:extLst>
      <p:ext uri="{BB962C8B-B14F-4D97-AF65-F5344CB8AC3E}">
        <p14:creationId xmlns:p14="http://schemas.microsoft.com/office/powerpoint/2010/main" val="17646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69F7-DE55-4C8A-AAC8-37F9FA0B4462}"/>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F6561983-3938-45B3-BF3B-7BEC62C854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334EE2F3-E0DD-4385-9F7D-A0659F4DC4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6151A45B-3B5F-4A7C-90FE-5A9268D2C935}"/>
              </a:ext>
            </a:extLst>
          </p:cNvPr>
          <p:cNvSpPr>
            <a:spLocks noGrp="1"/>
          </p:cNvSpPr>
          <p:nvPr>
            <p:ph type="dt" sz="half" idx="10"/>
          </p:nvPr>
        </p:nvSpPr>
        <p:spPr/>
        <p:txBody>
          <a:bodyPr/>
          <a:lstStyle/>
          <a:p>
            <a:fld id="{3F973232-495C-475D-870E-F8697EBD2F66}" type="datetimeFigureOut">
              <a:rPr lang="en-NG" smtClean="0"/>
              <a:t>06/11/2021</a:t>
            </a:fld>
            <a:endParaRPr lang="en-NG"/>
          </a:p>
        </p:txBody>
      </p:sp>
      <p:sp>
        <p:nvSpPr>
          <p:cNvPr id="6" name="Footer Placeholder 5">
            <a:extLst>
              <a:ext uri="{FF2B5EF4-FFF2-40B4-BE49-F238E27FC236}">
                <a16:creationId xmlns:a16="http://schemas.microsoft.com/office/drawing/2014/main" id="{CB2088F8-77E7-43B7-B209-20DE6B40AA17}"/>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FE348F98-76EA-4A0B-88C6-41DE7750D432}"/>
              </a:ext>
            </a:extLst>
          </p:cNvPr>
          <p:cNvSpPr>
            <a:spLocks noGrp="1"/>
          </p:cNvSpPr>
          <p:nvPr>
            <p:ph type="sldNum" sz="quarter" idx="12"/>
          </p:nvPr>
        </p:nvSpPr>
        <p:spPr/>
        <p:txBody>
          <a:bodyPr/>
          <a:lstStyle/>
          <a:p>
            <a:fld id="{9072EA46-0008-40A8-A294-3F6A184481E5}" type="slidenum">
              <a:rPr lang="en-NG" smtClean="0"/>
              <a:t>‹#›</a:t>
            </a:fld>
            <a:endParaRPr lang="en-NG"/>
          </a:p>
        </p:txBody>
      </p:sp>
    </p:spTree>
    <p:extLst>
      <p:ext uri="{BB962C8B-B14F-4D97-AF65-F5344CB8AC3E}">
        <p14:creationId xmlns:p14="http://schemas.microsoft.com/office/powerpoint/2010/main" val="282133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9810-7961-4157-AAD2-89EEC026ADFE}"/>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1C2F543D-9A00-452D-9B79-B6C77A1BD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9D1770-93DD-4A6B-ADA3-4EE8CCF3B9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E22F25A7-08D7-4FE8-A88C-DFB2A87E5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3BE40-A18C-46F3-98F5-A8C54E2832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FE48F7B2-6B43-4162-BA07-9BF4A7BFC5B1}"/>
              </a:ext>
            </a:extLst>
          </p:cNvPr>
          <p:cNvSpPr>
            <a:spLocks noGrp="1"/>
          </p:cNvSpPr>
          <p:nvPr>
            <p:ph type="dt" sz="half" idx="10"/>
          </p:nvPr>
        </p:nvSpPr>
        <p:spPr/>
        <p:txBody>
          <a:bodyPr/>
          <a:lstStyle/>
          <a:p>
            <a:fld id="{3F973232-495C-475D-870E-F8697EBD2F66}" type="datetimeFigureOut">
              <a:rPr lang="en-NG" smtClean="0"/>
              <a:t>06/11/2021</a:t>
            </a:fld>
            <a:endParaRPr lang="en-NG"/>
          </a:p>
        </p:txBody>
      </p:sp>
      <p:sp>
        <p:nvSpPr>
          <p:cNvPr id="8" name="Footer Placeholder 7">
            <a:extLst>
              <a:ext uri="{FF2B5EF4-FFF2-40B4-BE49-F238E27FC236}">
                <a16:creationId xmlns:a16="http://schemas.microsoft.com/office/drawing/2014/main" id="{FB24D809-7745-4668-9233-09D1B142B4FD}"/>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C7A2FE91-7AE7-4FB5-B1FA-062C991AF1E2}"/>
              </a:ext>
            </a:extLst>
          </p:cNvPr>
          <p:cNvSpPr>
            <a:spLocks noGrp="1"/>
          </p:cNvSpPr>
          <p:nvPr>
            <p:ph type="sldNum" sz="quarter" idx="12"/>
          </p:nvPr>
        </p:nvSpPr>
        <p:spPr/>
        <p:txBody>
          <a:bodyPr/>
          <a:lstStyle/>
          <a:p>
            <a:fld id="{9072EA46-0008-40A8-A294-3F6A184481E5}" type="slidenum">
              <a:rPr lang="en-NG" smtClean="0"/>
              <a:t>‹#›</a:t>
            </a:fld>
            <a:endParaRPr lang="en-NG"/>
          </a:p>
        </p:txBody>
      </p:sp>
    </p:spTree>
    <p:extLst>
      <p:ext uri="{BB962C8B-B14F-4D97-AF65-F5344CB8AC3E}">
        <p14:creationId xmlns:p14="http://schemas.microsoft.com/office/powerpoint/2010/main" val="290888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55D0-30AD-46D7-A343-E14B0973727C}"/>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8F379DCC-2F35-4AA4-9EED-AAF53BBD8BBC}"/>
              </a:ext>
            </a:extLst>
          </p:cNvPr>
          <p:cNvSpPr>
            <a:spLocks noGrp="1"/>
          </p:cNvSpPr>
          <p:nvPr>
            <p:ph type="dt" sz="half" idx="10"/>
          </p:nvPr>
        </p:nvSpPr>
        <p:spPr/>
        <p:txBody>
          <a:bodyPr/>
          <a:lstStyle/>
          <a:p>
            <a:fld id="{3F973232-495C-475D-870E-F8697EBD2F66}" type="datetimeFigureOut">
              <a:rPr lang="en-NG" smtClean="0"/>
              <a:t>06/11/2021</a:t>
            </a:fld>
            <a:endParaRPr lang="en-NG"/>
          </a:p>
        </p:txBody>
      </p:sp>
      <p:sp>
        <p:nvSpPr>
          <p:cNvPr id="4" name="Footer Placeholder 3">
            <a:extLst>
              <a:ext uri="{FF2B5EF4-FFF2-40B4-BE49-F238E27FC236}">
                <a16:creationId xmlns:a16="http://schemas.microsoft.com/office/drawing/2014/main" id="{FC5430A1-71E1-4705-AC18-9BE8E1E564A2}"/>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98CBD08A-BCB0-4B27-992A-719170A85C26}"/>
              </a:ext>
            </a:extLst>
          </p:cNvPr>
          <p:cNvSpPr>
            <a:spLocks noGrp="1"/>
          </p:cNvSpPr>
          <p:nvPr>
            <p:ph type="sldNum" sz="quarter" idx="12"/>
          </p:nvPr>
        </p:nvSpPr>
        <p:spPr/>
        <p:txBody>
          <a:bodyPr/>
          <a:lstStyle/>
          <a:p>
            <a:fld id="{9072EA46-0008-40A8-A294-3F6A184481E5}" type="slidenum">
              <a:rPr lang="en-NG" smtClean="0"/>
              <a:t>‹#›</a:t>
            </a:fld>
            <a:endParaRPr lang="en-NG"/>
          </a:p>
        </p:txBody>
      </p:sp>
    </p:spTree>
    <p:extLst>
      <p:ext uri="{BB962C8B-B14F-4D97-AF65-F5344CB8AC3E}">
        <p14:creationId xmlns:p14="http://schemas.microsoft.com/office/powerpoint/2010/main" val="167339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ED9BDC-E7C4-46D6-80A9-13C6054783B1}"/>
              </a:ext>
            </a:extLst>
          </p:cNvPr>
          <p:cNvSpPr>
            <a:spLocks noGrp="1"/>
          </p:cNvSpPr>
          <p:nvPr>
            <p:ph type="dt" sz="half" idx="10"/>
          </p:nvPr>
        </p:nvSpPr>
        <p:spPr/>
        <p:txBody>
          <a:bodyPr/>
          <a:lstStyle/>
          <a:p>
            <a:fld id="{3F973232-495C-475D-870E-F8697EBD2F66}" type="datetimeFigureOut">
              <a:rPr lang="en-NG" smtClean="0"/>
              <a:t>06/11/2021</a:t>
            </a:fld>
            <a:endParaRPr lang="en-NG"/>
          </a:p>
        </p:txBody>
      </p:sp>
      <p:sp>
        <p:nvSpPr>
          <p:cNvPr id="3" name="Footer Placeholder 2">
            <a:extLst>
              <a:ext uri="{FF2B5EF4-FFF2-40B4-BE49-F238E27FC236}">
                <a16:creationId xmlns:a16="http://schemas.microsoft.com/office/drawing/2014/main" id="{618CCC52-A44B-4777-AC51-79965471DD05}"/>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C6AB35CA-948B-45BE-8D4F-7AFC3A997AA7}"/>
              </a:ext>
            </a:extLst>
          </p:cNvPr>
          <p:cNvSpPr>
            <a:spLocks noGrp="1"/>
          </p:cNvSpPr>
          <p:nvPr>
            <p:ph type="sldNum" sz="quarter" idx="12"/>
          </p:nvPr>
        </p:nvSpPr>
        <p:spPr/>
        <p:txBody>
          <a:bodyPr/>
          <a:lstStyle/>
          <a:p>
            <a:fld id="{9072EA46-0008-40A8-A294-3F6A184481E5}" type="slidenum">
              <a:rPr lang="en-NG" smtClean="0"/>
              <a:t>‹#›</a:t>
            </a:fld>
            <a:endParaRPr lang="en-NG"/>
          </a:p>
        </p:txBody>
      </p:sp>
    </p:spTree>
    <p:extLst>
      <p:ext uri="{BB962C8B-B14F-4D97-AF65-F5344CB8AC3E}">
        <p14:creationId xmlns:p14="http://schemas.microsoft.com/office/powerpoint/2010/main" val="298704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F4A1-C0B7-44AE-9492-75335BCB1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EA86B51E-523C-4334-8805-1C7EE04EDD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D8C7D521-D21B-4765-971C-74798AFA6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DEA350-B24E-4BF4-A514-F36191655F68}"/>
              </a:ext>
            </a:extLst>
          </p:cNvPr>
          <p:cNvSpPr>
            <a:spLocks noGrp="1"/>
          </p:cNvSpPr>
          <p:nvPr>
            <p:ph type="dt" sz="half" idx="10"/>
          </p:nvPr>
        </p:nvSpPr>
        <p:spPr/>
        <p:txBody>
          <a:bodyPr/>
          <a:lstStyle/>
          <a:p>
            <a:fld id="{3F973232-495C-475D-870E-F8697EBD2F66}" type="datetimeFigureOut">
              <a:rPr lang="en-NG" smtClean="0"/>
              <a:t>06/11/2021</a:t>
            </a:fld>
            <a:endParaRPr lang="en-NG"/>
          </a:p>
        </p:txBody>
      </p:sp>
      <p:sp>
        <p:nvSpPr>
          <p:cNvPr id="6" name="Footer Placeholder 5">
            <a:extLst>
              <a:ext uri="{FF2B5EF4-FFF2-40B4-BE49-F238E27FC236}">
                <a16:creationId xmlns:a16="http://schemas.microsoft.com/office/drawing/2014/main" id="{C9231019-8129-4C39-B7E8-4BE04E7FB755}"/>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A8857343-B881-485C-832A-F62A18D248B9}"/>
              </a:ext>
            </a:extLst>
          </p:cNvPr>
          <p:cNvSpPr>
            <a:spLocks noGrp="1"/>
          </p:cNvSpPr>
          <p:nvPr>
            <p:ph type="sldNum" sz="quarter" idx="12"/>
          </p:nvPr>
        </p:nvSpPr>
        <p:spPr/>
        <p:txBody>
          <a:bodyPr/>
          <a:lstStyle/>
          <a:p>
            <a:fld id="{9072EA46-0008-40A8-A294-3F6A184481E5}" type="slidenum">
              <a:rPr lang="en-NG" smtClean="0"/>
              <a:t>‹#›</a:t>
            </a:fld>
            <a:endParaRPr lang="en-NG"/>
          </a:p>
        </p:txBody>
      </p:sp>
    </p:spTree>
    <p:extLst>
      <p:ext uri="{BB962C8B-B14F-4D97-AF65-F5344CB8AC3E}">
        <p14:creationId xmlns:p14="http://schemas.microsoft.com/office/powerpoint/2010/main" val="408161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0A20-B28B-483F-B7C7-A66FD5540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43DE14E2-78C8-4466-B7CE-A19D55E30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FFA8D4A3-6EE6-4C7C-A0EF-F5235D060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C0B58-8B48-4000-82F1-97A3CDCCE8B1}"/>
              </a:ext>
            </a:extLst>
          </p:cNvPr>
          <p:cNvSpPr>
            <a:spLocks noGrp="1"/>
          </p:cNvSpPr>
          <p:nvPr>
            <p:ph type="dt" sz="half" idx="10"/>
          </p:nvPr>
        </p:nvSpPr>
        <p:spPr/>
        <p:txBody>
          <a:bodyPr/>
          <a:lstStyle/>
          <a:p>
            <a:fld id="{3F973232-495C-475D-870E-F8697EBD2F66}" type="datetimeFigureOut">
              <a:rPr lang="en-NG" smtClean="0"/>
              <a:t>06/11/2021</a:t>
            </a:fld>
            <a:endParaRPr lang="en-NG"/>
          </a:p>
        </p:txBody>
      </p:sp>
      <p:sp>
        <p:nvSpPr>
          <p:cNvPr id="6" name="Footer Placeholder 5">
            <a:extLst>
              <a:ext uri="{FF2B5EF4-FFF2-40B4-BE49-F238E27FC236}">
                <a16:creationId xmlns:a16="http://schemas.microsoft.com/office/drawing/2014/main" id="{676AC9F2-6989-435B-BCA4-7B99C8437C1E}"/>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EBD5A174-3EFF-4A67-A6A4-C23488F37952}"/>
              </a:ext>
            </a:extLst>
          </p:cNvPr>
          <p:cNvSpPr>
            <a:spLocks noGrp="1"/>
          </p:cNvSpPr>
          <p:nvPr>
            <p:ph type="sldNum" sz="quarter" idx="12"/>
          </p:nvPr>
        </p:nvSpPr>
        <p:spPr/>
        <p:txBody>
          <a:bodyPr/>
          <a:lstStyle/>
          <a:p>
            <a:fld id="{9072EA46-0008-40A8-A294-3F6A184481E5}" type="slidenum">
              <a:rPr lang="en-NG" smtClean="0"/>
              <a:t>‹#›</a:t>
            </a:fld>
            <a:endParaRPr lang="en-NG"/>
          </a:p>
        </p:txBody>
      </p:sp>
    </p:spTree>
    <p:extLst>
      <p:ext uri="{BB962C8B-B14F-4D97-AF65-F5344CB8AC3E}">
        <p14:creationId xmlns:p14="http://schemas.microsoft.com/office/powerpoint/2010/main" val="511167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FB5644-E6BB-4872-A23C-99FB6FE8C2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35D786E1-EDD6-4728-A538-6561406FC5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7827762A-775F-434A-9EC2-641FEC660C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73232-495C-475D-870E-F8697EBD2F66}" type="datetimeFigureOut">
              <a:rPr lang="en-NG" smtClean="0"/>
              <a:t>06/11/2021</a:t>
            </a:fld>
            <a:endParaRPr lang="en-NG"/>
          </a:p>
        </p:txBody>
      </p:sp>
      <p:sp>
        <p:nvSpPr>
          <p:cNvPr id="5" name="Footer Placeholder 4">
            <a:extLst>
              <a:ext uri="{FF2B5EF4-FFF2-40B4-BE49-F238E27FC236}">
                <a16:creationId xmlns:a16="http://schemas.microsoft.com/office/drawing/2014/main" id="{649ACDBA-BE6F-4A95-90A4-D0072B274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E8C2EAC0-C2BF-4540-94AD-4C472836D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2EA46-0008-40A8-A294-3F6A184481E5}" type="slidenum">
              <a:rPr lang="en-NG" smtClean="0"/>
              <a:t>‹#›</a:t>
            </a:fld>
            <a:endParaRPr lang="en-NG"/>
          </a:p>
        </p:txBody>
      </p:sp>
    </p:spTree>
    <p:extLst>
      <p:ext uri="{BB962C8B-B14F-4D97-AF65-F5344CB8AC3E}">
        <p14:creationId xmlns:p14="http://schemas.microsoft.com/office/powerpoint/2010/main" val="3207421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hyperlink" Target="https://depositphotos.com/13450038/stock-photo-denial.html" TargetMode="External"/><Relationship Id="rId4" Type="http://schemas.openxmlformats.org/officeDocument/2006/relationships/hyperlink" Target="https://blogs.baylor.edu/nmsspr12/category/some-archived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4179-0A5E-459C-946B-79F4C5EBD9A8}"/>
              </a:ext>
            </a:extLst>
          </p:cNvPr>
          <p:cNvSpPr>
            <a:spLocks noGrp="1"/>
          </p:cNvSpPr>
          <p:nvPr>
            <p:ph type="ctrTitle"/>
          </p:nvPr>
        </p:nvSpPr>
        <p:spPr>
          <a:xfrm>
            <a:off x="1524000" y="1122362"/>
            <a:ext cx="9144000" cy="4524058"/>
          </a:xfrm>
        </p:spPr>
        <p:txBody>
          <a:bodyPr>
            <a:normAutofit/>
          </a:bodyPr>
          <a:lstStyle/>
          <a:p>
            <a:r>
              <a:rPr lang="en-NG" sz="4000" b="1"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WIDENING CIRCLE OF MEANINGS AND UNDERSTANDING</a:t>
            </a:r>
            <a:r>
              <a:rPr lang="en-US" sz="4000" b="1"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 IMPLICATIONS  FOR THE LEARNING AND TEACHING OF ENGLISH FOR NIGERIA’S DEVELOPMENT</a:t>
            </a:r>
            <a:br>
              <a:rPr lang="en-NG" sz="2800" b="1" dirty="0">
                <a:effectLst/>
                <a:latin typeface="Calibri" panose="020F0502020204030204" pitchFamily="34" charset="0"/>
                <a:ea typeface="Calibri" panose="020F0502020204030204" pitchFamily="34" charset="0"/>
                <a:cs typeface="Times New Roman" panose="02020603050405020304" pitchFamily="18" charset="0"/>
              </a:rPr>
            </a:br>
            <a:endParaRPr lang="en-NG" sz="8000" b="1" dirty="0"/>
          </a:p>
        </p:txBody>
      </p:sp>
    </p:spTree>
    <p:extLst>
      <p:ext uri="{BB962C8B-B14F-4D97-AF65-F5344CB8AC3E}">
        <p14:creationId xmlns:p14="http://schemas.microsoft.com/office/powerpoint/2010/main" val="928409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B061-E140-4708-98A9-B004CCB1E7B3}"/>
              </a:ext>
            </a:extLst>
          </p:cNvPr>
          <p:cNvSpPr>
            <a:spLocks noGrp="1"/>
          </p:cNvSpPr>
          <p:nvPr>
            <p:ph type="title"/>
          </p:nvPr>
        </p:nvSpPr>
        <p:spPr>
          <a:xfrm>
            <a:off x="838200" y="365125"/>
            <a:ext cx="10515600" cy="549275"/>
          </a:xfrm>
        </p:spPr>
        <p:txBody>
          <a:bodyPr>
            <a:normAutofit fontScale="90000"/>
          </a:bodyPr>
          <a:lstStyle/>
          <a:p>
            <a:r>
              <a:rPr lang="en-US" dirty="0"/>
              <a:t>GRAMMAR WARS</a:t>
            </a:r>
            <a:br>
              <a:rPr lang="en-US" dirty="0"/>
            </a:br>
            <a:endParaRPr lang="en-NG" dirty="0"/>
          </a:p>
        </p:txBody>
      </p:sp>
      <p:sp>
        <p:nvSpPr>
          <p:cNvPr id="3" name="Content Placeholder 2">
            <a:extLst>
              <a:ext uri="{FF2B5EF4-FFF2-40B4-BE49-F238E27FC236}">
                <a16:creationId xmlns:a16="http://schemas.microsoft.com/office/drawing/2014/main" id="{52DE726D-19AA-4366-9B14-CE894FF04FC1}"/>
              </a:ext>
            </a:extLst>
          </p:cNvPr>
          <p:cNvSpPr>
            <a:spLocks noGrp="1"/>
          </p:cNvSpPr>
          <p:nvPr>
            <p:ph idx="1"/>
          </p:nvPr>
        </p:nvSpPr>
        <p:spPr>
          <a:xfrm>
            <a:off x="381000" y="1253330"/>
            <a:ext cx="10515600" cy="4979027"/>
          </a:xfrm>
        </p:spPr>
        <p:txBody>
          <a:bodyPr/>
          <a:lstStyle/>
          <a:p>
            <a:r>
              <a:rPr lang="en-US" dirty="0"/>
              <a:t>We can relate the advantages of English as an international language </a:t>
            </a:r>
          </a:p>
          <a:p>
            <a:r>
              <a:rPr lang="en-US" dirty="0"/>
              <a:t>We are also aware of the debate about Nigerian and other ‘</a:t>
            </a:r>
            <a:r>
              <a:rPr lang="en-US" i="1" dirty="0" err="1"/>
              <a:t>Englishes</a:t>
            </a:r>
            <a:r>
              <a:rPr lang="en-US" dirty="0"/>
              <a:t>’</a:t>
            </a:r>
          </a:p>
          <a:p>
            <a:pPr algn="ctr"/>
            <a:r>
              <a:rPr lang="en-US" sz="4800" b="1" dirty="0">
                <a:solidFill>
                  <a:srgbClr val="FF0000"/>
                </a:solidFill>
              </a:rPr>
              <a:t>BUT </a:t>
            </a:r>
          </a:p>
          <a:p>
            <a:r>
              <a:rPr lang="en-US" dirty="0"/>
              <a:t>Are we aware of a grammar war going on in Nigeria? The ‘English’ spoken by the elite is regarded as obscure, if not useless, by the mass society.</a:t>
            </a:r>
          </a:p>
          <a:p>
            <a:r>
              <a:rPr lang="en-US" dirty="0"/>
              <a:t>To understand the nature of this ‘war’, we must know what we do with Language and what English is to Nigeria in this context. </a:t>
            </a:r>
          </a:p>
        </p:txBody>
      </p:sp>
    </p:spTree>
    <p:extLst>
      <p:ext uri="{BB962C8B-B14F-4D97-AF65-F5344CB8AC3E}">
        <p14:creationId xmlns:p14="http://schemas.microsoft.com/office/powerpoint/2010/main" val="3279403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06AA-4FC7-4BA1-8BA5-274E1D3EFE3F}"/>
              </a:ext>
            </a:extLst>
          </p:cNvPr>
          <p:cNvSpPr>
            <a:spLocks noGrp="1"/>
          </p:cNvSpPr>
          <p:nvPr>
            <p:ph type="title"/>
          </p:nvPr>
        </p:nvSpPr>
        <p:spPr/>
        <p:txBody>
          <a:bodyPr/>
          <a:lstStyle/>
          <a:p>
            <a:pPr algn="ctr"/>
            <a:r>
              <a:rPr lang="en-GB"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WE ARE </a:t>
            </a:r>
            <a:r>
              <a:rPr lang="en-GB" sz="2400" i="1"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‘BLOWING GRAMMAR’   </a:t>
            </a:r>
            <a:r>
              <a:rPr lang="en-GB"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BUT NOT COMMUNICATING</a:t>
            </a:r>
            <a:br>
              <a:rPr lang="en-NG" sz="1800" dirty="0">
                <a:effectLst/>
                <a:latin typeface="Calibri" panose="020F0502020204030204" pitchFamily="34" charset="0"/>
                <a:ea typeface="Calibri" panose="020F0502020204030204" pitchFamily="34" charset="0"/>
                <a:cs typeface="Times New Roman" panose="02020603050405020304" pitchFamily="18" charset="0"/>
              </a:rPr>
            </a:br>
            <a:endParaRPr lang="en-NG" dirty="0"/>
          </a:p>
        </p:txBody>
      </p:sp>
      <p:sp>
        <p:nvSpPr>
          <p:cNvPr id="3" name="Content Placeholder 2">
            <a:extLst>
              <a:ext uri="{FF2B5EF4-FFF2-40B4-BE49-F238E27FC236}">
                <a16:creationId xmlns:a16="http://schemas.microsoft.com/office/drawing/2014/main" id="{23D53219-B72A-411E-848C-ADA9961546CA}"/>
              </a:ext>
            </a:extLst>
          </p:cNvPr>
          <p:cNvSpPr>
            <a:spLocks noGrp="1"/>
          </p:cNvSpPr>
          <p:nvPr>
            <p:ph idx="1"/>
          </p:nvPr>
        </p:nvSpPr>
        <p:spPr>
          <a:xfrm>
            <a:off x="289560" y="2330926"/>
            <a:ext cx="10515600" cy="4351338"/>
          </a:xfrm>
        </p:spPr>
        <p:txBody>
          <a:bodyPr/>
          <a:lstStyle/>
          <a:p>
            <a:r>
              <a:rPr lang="en-US" dirty="0"/>
              <a:t>We have a communication emergency</a:t>
            </a:r>
          </a:p>
          <a:p>
            <a:r>
              <a:rPr lang="en-US" dirty="0"/>
              <a:t>English is considered as:</a:t>
            </a:r>
          </a:p>
          <a:p>
            <a:pPr lvl="1"/>
            <a:r>
              <a:rPr lang="en-US" dirty="0"/>
              <a:t>Too formalized</a:t>
            </a:r>
          </a:p>
          <a:p>
            <a:pPr lvl="1"/>
            <a:r>
              <a:rPr lang="en-US" dirty="0"/>
              <a:t>Incomprehensible</a:t>
            </a:r>
          </a:p>
          <a:p>
            <a:pPr lvl="1"/>
            <a:r>
              <a:rPr lang="en-US" dirty="0"/>
              <a:t>Lacking expression</a:t>
            </a:r>
          </a:p>
          <a:p>
            <a:pPr lvl="1"/>
            <a:r>
              <a:rPr lang="en-US" dirty="0"/>
              <a:t>Incorporating too much grammar in local parlance.</a:t>
            </a:r>
          </a:p>
          <a:p>
            <a:pPr lvl="1"/>
            <a:endParaRPr lang="en-NG" dirty="0"/>
          </a:p>
        </p:txBody>
      </p:sp>
    </p:spTree>
    <p:extLst>
      <p:ext uri="{BB962C8B-B14F-4D97-AF65-F5344CB8AC3E}">
        <p14:creationId xmlns:p14="http://schemas.microsoft.com/office/powerpoint/2010/main" val="222170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70EC27-F446-4BCB-B1E4-D244F530ABBE}"/>
              </a:ext>
            </a:extLst>
          </p:cNvPr>
          <p:cNvSpPr>
            <a:spLocks noGrp="1"/>
          </p:cNvSpPr>
          <p:nvPr>
            <p:ph idx="1"/>
          </p:nvPr>
        </p:nvSpPr>
        <p:spPr>
          <a:xfrm>
            <a:off x="838200" y="841850"/>
            <a:ext cx="10515600" cy="4896009"/>
          </a:xfrm>
        </p:spPr>
        <p:txBody>
          <a:bodyPr/>
          <a:lstStyle/>
          <a:p>
            <a:pPr>
              <a:lnSpc>
                <a:spcPct val="107000"/>
              </a:lnSpc>
              <a:spcAft>
                <a:spcPts val="800"/>
              </a:spcAft>
            </a:pPr>
            <a:r>
              <a:rPr lang="en-US" sz="1800"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The expression, “ you are just blowing grammar” is a way of telling you that you are being obscure. This point is made clearly in the lyrics of </a:t>
            </a:r>
            <a:r>
              <a:rPr lang="en-US" sz="1800" dirty="0" err="1">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Lagbaja</a:t>
            </a:r>
            <a:r>
              <a:rPr lang="en-US" sz="1800"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 and Fela’s </a:t>
            </a:r>
            <a:r>
              <a:rPr lang="en-US" sz="1800" i="1"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Vernacular</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i="1"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pic>
        <p:nvPicPr>
          <p:cNvPr id="4" name="Picture 3">
            <a:extLst>
              <a:ext uri="{FF2B5EF4-FFF2-40B4-BE49-F238E27FC236}">
                <a16:creationId xmlns:a16="http://schemas.microsoft.com/office/drawing/2014/main" id="{545C08C2-3744-4B43-93CD-8DD241974749}"/>
              </a:ext>
            </a:extLst>
          </p:cNvPr>
          <p:cNvPicPr>
            <a:picLocks noChangeAspect="1"/>
          </p:cNvPicPr>
          <p:nvPr/>
        </p:nvPicPr>
        <p:blipFill>
          <a:blip r:embed="rId2"/>
          <a:stretch>
            <a:fillRect/>
          </a:stretch>
        </p:blipFill>
        <p:spPr>
          <a:xfrm>
            <a:off x="838200" y="1677322"/>
            <a:ext cx="8031480" cy="4519844"/>
          </a:xfrm>
          <a:prstGeom prst="rect">
            <a:avLst/>
          </a:prstGeom>
        </p:spPr>
      </p:pic>
    </p:spTree>
    <p:extLst>
      <p:ext uri="{BB962C8B-B14F-4D97-AF65-F5344CB8AC3E}">
        <p14:creationId xmlns:p14="http://schemas.microsoft.com/office/powerpoint/2010/main" val="803983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165D0A2-5ED6-4216-A435-1837CA52FAE9}"/>
              </a:ext>
            </a:extLst>
          </p:cNvPr>
          <p:cNvPicPr>
            <a:picLocks noGrp="1" noChangeAspect="1"/>
          </p:cNvPicPr>
          <p:nvPr>
            <p:ph idx="1"/>
          </p:nvPr>
        </p:nvPicPr>
        <p:blipFill>
          <a:blip r:embed="rId2"/>
          <a:stretch>
            <a:fillRect/>
          </a:stretch>
        </p:blipFill>
        <p:spPr>
          <a:xfrm>
            <a:off x="0" y="1686338"/>
            <a:ext cx="9189719" cy="5171662"/>
          </a:xfrm>
          <a:prstGeom prst="rect">
            <a:avLst/>
          </a:prstGeom>
        </p:spPr>
      </p:pic>
    </p:spTree>
    <p:extLst>
      <p:ext uri="{BB962C8B-B14F-4D97-AF65-F5344CB8AC3E}">
        <p14:creationId xmlns:p14="http://schemas.microsoft.com/office/powerpoint/2010/main" val="2333198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D26D4-9ABC-4A73-B717-F984C474CE5D}"/>
              </a:ext>
            </a:extLst>
          </p:cNvPr>
          <p:cNvSpPr>
            <a:spLocks noGrp="1"/>
          </p:cNvSpPr>
          <p:nvPr>
            <p:ph type="title"/>
          </p:nvPr>
        </p:nvSpPr>
        <p:spPr>
          <a:xfrm>
            <a:off x="0" y="18255"/>
            <a:ext cx="10515600" cy="1325563"/>
          </a:xfrm>
        </p:spPr>
        <p:txBody>
          <a:bodyPr>
            <a:normAutofit/>
          </a:bodyPr>
          <a:lstStyle/>
          <a:p>
            <a:pPr algn="ctr"/>
            <a:r>
              <a:rPr lang="en-NG" sz="2400" dirty="0">
                <a:solidFill>
                  <a:srgbClr val="1D2228"/>
                </a:solidFill>
                <a:effectLst/>
                <a:latin typeface="Helvetica" panose="020B0604020202020204" pitchFamily="34" charset="0"/>
                <a:ea typeface="Times New Roman" panose="02020603050405020304" pitchFamily="18" charset="0"/>
              </a:rPr>
              <a:t>IS ENGLISH LANGUAGE TEACHING SUCH A NECESSITY OR IS IT SIMPLY SOMETHING WE DO AS A MATTER OF COURSE? </a:t>
            </a:r>
            <a:endParaRPr lang="en-US" sz="2400" dirty="0">
              <a:solidFill>
                <a:srgbClr val="1D2228"/>
              </a:solidFill>
              <a:latin typeface="Helvetica" panose="020B060402020202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8E58E292-3E5C-4CCF-ADC7-B7F7170453FB}"/>
              </a:ext>
            </a:extLst>
          </p:cNvPr>
          <p:cNvSpPr>
            <a:spLocks noGrp="1"/>
          </p:cNvSpPr>
          <p:nvPr>
            <p:ph idx="1"/>
          </p:nvPr>
        </p:nvSpPr>
        <p:spPr>
          <a:xfrm>
            <a:off x="385010" y="1632576"/>
            <a:ext cx="10515600" cy="3974140"/>
          </a:xfrm>
        </p:spPr>
        <p:txBody>
          <a:bodyPr>
            <a:normAutofit fontScale="92500" lnSpcReduction="10000"/>
          </a:bodyPr>
          <a:lstStyle/>
          <a:p>
            <a:pPr algn="just"/>
            <a:r>
              <a:rPr lang="en-US" sz="2400" dirty="0">
                <a:effectLst/>
                <a:latin typeface="Times New Roman" panose="02020603050405020304" pitchFamily="18" charset="0"/>
                <a:ea typeface="Calibri" panose="020F0502020204030204" pitchFamily="34" charset="0"/>
              </a:rPr>
              <a:t>“All understanding is interpretation and all interpretation takes place in the medium of language that allows the object to come into words yet it is at the same time the interpreter’s own language.” </a:t>
            </a:r>
            <a:r>
              <a:rPr lang="en-US" sz="2400" dirty="0">
                <a:solidFill>
                  <a:srgbClr val="1D2228"/>
                </a:solidFill>
                <a:effectLst/>
                <a:latin typeface="Helvetica" panose="020B0604020202020204" pitchFamily="34" charset="0"/>
                <a:ea typeface="Times New Roman" panose="02020603050405020304" pitchFamily="18" charset="0"/>
              </a:rPr>
              <a:t>(Gadamer </a:t>
            </a:r>
            <a:r>
              <a:rPr lang="en-US" sz="2400" dirty="0" err="1">
                <a:solidFill>
                  <a:srgbClr val="1D2228"/>
                </a:solidFill>
                <a:effectLst/>
                <a:latin typeface="Helvetica" panose="020B0604020202020204" pitchFamily="34" charset="0"/>
                <a:ea typeface="Times New Roman" panose="02020603050405020304" pitchFamily="18" charset="0"/>
              </a:rPr>
              <a:t>p440</a:t>
            </a:r>
            <a:r>
              <a:rPr lang="en-US" sz="2400" dirty="0">
                <a:solidFill>
                  <a:srgbClr val="1D2228"/>
                </a:solidFill>
                <a:effectLst/>
                <a:latin typeface="Helvetica" panose="020B0604020202020204" pitchFamily="34" charset="0"/>
                <a:ea typeface="Times New Roman" panose="02020603050405020304" pitchFamily="18" charset="0"/>
              </a:rPr>
              <a:t> cf. </a:t>
            </a:r>
            <a:r>
              <a:rPr lang="en-US" sz="2400" dirty="0" err="1">
                <a:solidFill>
                  <a:srgbClr val="1D2228"/>
                </a:solidFill>
                <a:effectLst/>
                <a:latin typeface="Helvetica" panose="020B0604020202020204" pitchFamily="34" charset="0"/>
                <a:ea typeface="Times New Roman" panose="02020603050405020304" pitchFamily="18" charset="0"/>
              </a:rPr>
              <a:t>Corsen</a:t>
            </a:r>
            <a:r>
              <a:rPr lang="en-US" sz="2400" dirty="0">
                <a:solidFill>
                  <a:srgbClr val="1D2228"/>
                </a:solidFill>
                <a:effectLst/>
                <a:latin typeface="Helvetica" panose="020B0604020202020204" pitchFamily="34" charset="0"/>
                <a:ea typeface="Times New Roman" panose="02020603050405020304" pitchFamily="18" charset="0"/>
              </a:rPr>
              <a:t> and </a:t>
            </a:r>
            <a:r>
              <a:rPr lang="en-US" sz="2400" dirty="0" err="1">
                <a:solidFill>
                  <a:srgbClr val="1D2228"/>
                </a:solidFill>
                <a:effectLst/>
                <a:latin typeface="Helvetica" panose="020B0604020202020204" pitchFamily="34" charset="0"/>
                <a:ea typeface="Times New Roman" panose="02020603050405020304" pitchFamily="18" charset="0"/>
              </a:rPr>
              <a:t>Whipps</a:t>
            </a:r>
            <a:r>
              <a:rPr lang="en-US" sz="2400" dirty="0">
                <a:solidFill>
                  <a:srgbClr val="1D2228"/>
                </a:solidFill>
                <a:effectLst/>
                <a:latin typeface="Helvetica" panose="020B0604020202020204" pitchFamily="34" charset="0"/>
                <a:ea typeface="Times New Roman" panose="02020603050405020304" pitchFamily="18" charset="0"/>
              </a:rPr>
              <a:t> (2009:64).</a:t>
            </a:r>
            <a:endParaRPr lang="en-US" sz="2400" dirty="0">
              <a:effectLst/>
              <a:latin typeface="Times New Roman" panose="02020603050405020304" pitchFamily="18" charset="0"/>
              <a:ea typeface="Calibri" panose="020F0502020204030204" pitchFamily="34" charset="0"/>
            </a:endParaRPr>
          </a:p>
          <a:p>
            <a:pPr algn="just"/>
            <a:r>
              <a:rPr lang="en-US" sz="2400" dirty="0">
                <a:effectLst/>
                <a:latin typeface="Times New Roman" panose="02020603050405020304" pitchFamily="18" charset="0"/>
                <a:ea typeface="Calibri" panose="020F0502020204030204" pitchFamily="34" charset="0"/>
              </a:rPr>
              <a:t>The convergence of interpretations and understandings is complicated in a multilingual and multicultural environment like Nigeria.</a:t>
            </a:r>
            <a:endParaRPr lang="en-US" sz="2400" dirty="0">
              <a:solidFill>
                <a:srgbClr val="1D2228"/>
              </a:solidFill>
              <a:effectLst/>
              <a:latin typeface="Helvetica" panose="020B0604020202020204" pitchFamily="34" charset="0"/>
              <a:ea typeface="Times New Roman" panose="02020603050405020304" pitchFamily="18" charset="0"/>
            </a:endParaRPr>
          </a:p>
          <a:p>
            <a:pPr algn="just"/>
            <a:r>
              <a:rPr lang="en-NG" sz="2400" dirty="0">
                <a:solidFill>
                  <a:srgbClr val="1D2228"/>
                </a:solidFill>
                <a:effectLst/>
                <a:latin typeface="Helvetica" panose="020B0604020202020204" pitchFamily="34" charset="0"/>
                <a:ea typeface="Times New Roman" panose="02020603050405020304" pitchFamily="18" charset="0"/>
              </a:rPr>
              <a:t>When we speak </a:t>
            </a:r>
            <a:r>
              <a:rPr lang="en-US" sz="2400" dirty="0">
                <a:solidFill>
                  <a:srgbClr val="1D2228"/>
                </a:solidFill>
                <a:effectLst/>
                <a:latin typeface="Helvetica" panose="020B0604020202020204" pitchFamily="34" charset="0"/>
                <a:ea typeface="Times New Roman" panose="02020603050405020304" pitchFamily="18" charset="0"/>
              </a:rPr>
              <a:t>the same </a:t>
            </a:r>
            <a:r>
              <a:rPr lang="en-NG" sz="2400" dirty="0">
                <a:solidFill>
                  <a:srgbClr val="1D2228"/>
                </a:solidFill>
                <a:effectLst/>
                <a:latin typeface="Helvetica" panose="020B0604020202020204" pitchFamily="34" charset="0"/>
                <a:ea typeface="Times New Roman" panose="02020603050405020304" pitchFamily="18" charset="0"/>
              </a:rPr>
              <a:t>same language,  we go into the conversation with a belief that we share similar understanding</a:t>
            </a:r>
            <a:endParaRPr lang="en-US" sz="2400" dirty="0">
              <a:solidFill>
                <a:srgbClr val="1D2228"/>
              </a:solidFill>
              <a:latin typeface="Helvetica" panose="020B0604020202020204" pitchFamily="34" charset="0"/>
              <a:ea typeface="Times New Roman" panose="02020603050405020304" pitchFamily="18" charset="0"/>
            </a:endParaRPr>
          </a:p>
          <a:p>
            <a:pPr algn="just"/>
            <a:r>
              <a:rPr lang="en-NG" sz="2400" dirty="0">
                <a:solidFill>
                  <a:srgbClr val="1D2228"/>
                </a:solidFill>
                <a:effectLst/>
                <a:latin typeface="Helvetica" panose="020B0604020202020204" pitchFamily="34" charset="0"/>
                <a:ea typeface="Times New Roman" panose="02020603050405020304" pitchFamily="18" charset="0"/>
              </a:rPr>
              <a:t>We also engage language teaching believing that those before us are capacitated, socially and </a:t>
            </a:r>
            <a:r>
              <a:rPr lang="en-US" sz="2400" dirty="0">
                <a:solidFill>
                  <a:srgbClr val="1D2228"/>
                </a:solidFill>
                <a:effectLst/>
                <a:latin typeface="Helvetica" panose="020B0604020202020204" pitchFamily="34" charset="0"/>
                <a:ea typeface="Times New Roman" panose="02020603050405020304" pitchFamily="18" charset="0"/>
              </a:rPr>
              <a:t>are </a:t>
            </a:r>
            <a:r>
              <a:rPr lang="en-NG" sz="2400" dirty="0">
                <a:solidFill>
                  <a:srgbClr val="1D2228"/>
                </a:solidFill>
                <a:effectLst/>
                <a:latin typeface="Helvetica" panose="020B0604020202020204" pitchFamily="34" charset="0"/>
                <a:ea typeface="Times New Roman" panose="02020603050405020304" pitchFamily="18" charset="0"/>
              </a:rPr>
              <a:t>psychologically enabled for the learning experience</a:t>
            </a:r>
            <a:r>
              <a:rPr lang="en-US" sz="2400" dirty="0">
                <a:solidFill>
                  <a:srgbClr val="1D2228"/>
                </a:solidFill>
                <a:effectLst/>
                <a:latin typeface="Helvetica" panose="020B0604020202020204" pitchFamily="34" charset="0"/>
                <a:ea typeface="Times New Roman" panose="02020603050405020304" pitchFamily="18" charset="0"/>
              </a:rPr>
              <a:t> BUT this is not always the case.</a:t>
            </a:r>
          </a:p>
          <a:p>
            <a:pPr algn="just"/>
            <a:r>
              <a:rPr lang="en-NG" sz="2400" dirty="0">
                <a:solidFill>
                  <a:srgbClr val="1D2228"/>
                </a:solidFill>
                <a:effectLst/>
                <a:latin typeface="Helvetica" panose="020B0604020202020204" pitchFamily="34" charset="0"/>
                <a:ea typeface="Times New Roman" panose="02020603050405020304" pitchFamily="18" charset="0"/>
              </a:rPr>
              <a:t>we are confronted with pathologies of form,  content and dispositions that threaten the learning outcomes,  some with </a:t>
            </a:r>
            <a:r>
              <a:rPr lang="en-NG" sz="2400" dirty="0" err="1">
                <a:solidFill>
                  <a:srgbClr val="1D2228"/>
                </a:solidFill>
                <a:effectLst/>
                <a:latin typeface="Helvetica" panose="020B0604020202020204" pitchFamily="34" charset="0"/>
                <a:ea typeface="Times New Roman" panose="02020603050405020304" pitchFamily="18" charset="0"/>
              </a:rPr>
              <a:t>crudifying</a:t>
            </a:r>
            <a:r>
              <a:rPr lang="en-NG" sz="2400" dirty="0">
                <a:solidFill>
                  <a:srgbClr val="1D2228"/>
                </a:solidFill>
                <a:effectLst/>
                <a:latin typeface="Helvetica" panose="020B0604020202020204" pitchFamily="34" charset="0"/>
                <a:ea typeface="Times New Roman" panose="02020603050405020304" pitchFamily="18" charset="0"/>
              </a:rPr>
              <a:t> results such as stigma. </a:t>
            </a:r>
            <a:endParaRPr lang="en-US" sz="2400" dirty="0">
              <a:solidFill>
                <a:srgbClr val="1D2228"/>
              </a:solidFill>
              <a:effectLst/>
              <a:latin typeface="Helvetica" panose="020B0604020202020204" pitchFamily="34" charset="0"/>
              <a:ea typeface="Times New Roman" panose="02020603050405020304" pitchFamily="18" charset="0"/>
            </a:endParaRPr>
          </a:p>
          <a:p>
            <a:endParaRPr lang="en-US" sz="1800" dirty="0">
              <a:solidFill>
                <a:srgbClr val="1D2228"/>
              </a:solidFill>
              <a:latin typeface="Helvetica" panose="020B0604020202020204" pitchFamily="34" charset="0"/>
              <a:ea typeface="Times New Roman" panose="02020603050405020304" pitchFamily="18" charset="0"/>
            </a:endParaRPr>
          </a:p>
          <a:p>
            <a:pPr lvl="1"/>
            <a:endParaRPr lang="en-US" sz="1800" dirty="0">
              <a:solidFill>
                <a:srgbClr val="1D2228"/>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33821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EEC0-AEB6-4433-B01E-07760D9ED2E7}"/>
              </a:ext>
            </a:extLst>
          </p:cNvPr>
          <p:cNvSpPr>
            <a:spLocks noGrp="1"/>
          </p:cNvSpPr>
          <p:nvPr>
            <p:ph type="title"/>
          </p:nvPr>
        </p:nvSpPr>
        <p:spPr>
          <a:xfrm>
            <a:off x="838200" y="18256"/>
            <a:ext cx="10515600" cy="920208"/>
          </a:xfrm>
        </p:spPr>
        <p:txBody>
          <a:bodyPr/>
          <a:lstStyle/>
          <a:p>
            <a:r>
              <a:rPr lang="en-US" dirty="0"/>
              <a:t>SHARED LANGUAGE CAPACITIES ../1</a:t>
            </a:r>
            <a:endParaRPr lang="en-NG" dirty="0"/>
          </a:p>
        </p:txBody>
      </p:sp>
      <p:sp>
        <p:nvSpPr>
          <p:cNvPr id="3" name="Content Placeholder 2">
            <a:extLst>
              <a:ext uri="{FF2B5EF4-FFF2-40B4-BE49-F238E27FC236}">
                <a16:creationId xmlns:a16="http://schemas.microsoft.com/office/drawing/2014/main" id="{1566120D-0F61-4492-BA2C-26F91D6A901E}"/>
              </a:ext>
            </a:extLst>
          </p:cNvPr>
          <p:cNvSpPr>
            <a:spLocks noGrp="1"/>
          </p:cNvSpPr>
          <p:nvPr>
            <p:ph idx="1"/>
          </p:nvPr>
        </p:nvSpPr>
        <p:spPr>
          <a:xfrm>
            <a:off x="336884" y="938464"/>
            <a:ext cx="11016916" cy="5221703"/>
          </a:xfrm>
        </p:spPr>
        <p:txBody>
          <a:bodyPr/>
          <a:lstStyle/>
          <a:p>
            <a:r>
              <a:rPr lang="en-NG" sz="2000" dirty="0">
                <a:solidFill>
                  <a:srgbClr val="1D2228"/>
                </a:solidFill>
                <a:effectLst/>
                <a:latin typeface="Helvetica" panose="020B0604020202020204" pitchFamily="34" charset="0"/>
                <a:ea typeface="Times New Roman" panose="02020603050405020304" pitchFamily="18" charset="0"/>
              </a:rPr>
              <a:t>The mind is open and the human genetics has potentially infinite combinatorial possibilities limited only by its grammar</a:t>
            </a:r>
            <a:endParaRPr lang="en-US" sz="2000" dirty="0">
              <a:solidFill>
                <a:srgbClr val="1D2228"/>
              </a:solidFill>
              <a:effectLst/>
              <a:latin typeface="Helvetica" panose="020B0604020202020204" pitchFamily="34" charset="0"/>
              <a:ea typeface="Times New Roman" panose="02020603050405020304" pitchFamily="18" charset="0"/>
            </a:endParaRPr>
          </a:p>
          <a:p>
            <a:r>
              <a:rPr lang="en-NG" sz="2000" dirty="0">
                <a:solidFill>
                  <a:srgbClr val="1D2228"/>
                </a:solidFill>
                <a:effectLst/>
                <a:latin typeface="Helvetica" panose="020B0604020202020204" pitchFamily="34" charset="0"/>
                <a:ea typeface="Times New Roman" panose="02020603050405020304" pitchFamily="18" charset="0"/>
              </a:rPr>
              <a:t>Language,  similarly delimits </a:t>
            </a:r>
            <a:r>
              <a:rPr lang="en-US" sz="2000" dirty="0">
                <a:solidFill>
                  <a:srgbClr val="1D2228"/>
                </a:solidFill>
                <a:latin typeface="Helvetica" panose="020B0604020202020204" pitchFamily="34" charset="0"/>
                <a:ea typeface="Times New Roman" panose="02020603050405020304" pitchFamily="18" charset="0"/>
              </a:rPr>
              <a:t>this</a:t>
            </a:r>
            <a:r>
              <a:rPr lang="en-NG" sz="2000" dirty="0">
                <a:solidFill>
                  <a:srgbClr val="1D2228"/>
                </a:solidFill>
                <a:effectLst/>
                <a:latin typeface="Helvetica" panose="020B0604020202020204" pitchFamily="34" charset="0"/>
                <a:ea typeface="Times New Roman" panose="02020603050405020304" pitchFamily="18" charset="0"/>
              </a:rPr>
              <a:t> infinitude through its grammar.  </a:t>
            </a:r>
            <a:endParaRPr lang="en-US" sz="2000" dirty="0">
              <a:solidFill>
                <a:srgbClr val="1D2228"/>
              </a:solidFill>
              <a:latin typeface="Helvetica" panose="020B0604020202020204" pitchFamily="34" charset="0"/>
              <a:ea typeface="Times New Roman" panose="02020603050405020304" pitchFamily="18" charset="0"/>
            </a:endParaRPr>
          </a:p>
          <a:p>
            <a:r>
              <a:rPr lang="en-NG" sz="2000" dirty="0">
                <a:solidFill>
                  <a:srgbClr val="1D2228"/>
                </a:solidFill>
                <a:effectLst/>
                <a:latin typeface="Helvetica" panose="020B0604020202020204" pitchFamily="34" charset="0"/>
                <a:ea typeface="Times New Roman" panose="02020603050405020304" pitchFamily="18" charset="0"/>
              </a:rPr>
              <a:t>By this way our idiosyncrasies and opportunities for personalised engagement with the world are limited </a:t>
            </a:r>
            <a:r>
              <a:rPr lang="en-US" sz="2000" dirty="0">
                <a:solidFill>
                  <a:srgbClr val="1D2228"/>
                </a:solidFill>
                <a:effectLst/>
                <a:latin typeface="Helvetica" panose="020B0604020202020204" pitchFamily="34" charset="0"/>
                <a:ea typeface="Times New Roman" panose="02020603050405020304" pitchFamily="18" charset="0"/>
              </a:rPr>
              <a:t>and </a:t>
            </a:r>
            <a:r>
              <a:rPr lang="en-NG" sz="2000" dirty="0">
                <a:solidFill>
                  <a:srgbClr val="1D2228"/>
                </a:solidFill>
                <a:effectLst/>
                <a:latin typeface="Helvetica" panose="020B0604020202020204" pitchFamily="34" charset="0"/>
                <a:ea typeface="Times New Roman" panose="02020603050405020304" pitchFamily="18" charset="0"/>
              </a:rPr>
              <a:t>defined</a:t>
            </a:r>
            <a:r>
              <a:rPr lang="en-US" sz="2000" dirty="0">
                <a:solidFill>
                  <a:srgbClr val="1D2228"/>
                </a:solidFill>
                <a:effectLst/>
                <a:latin typeface="Helvetica" panose="020B0604020202020204" pitchFamily="34" charset="0"/>
                <a:ea typeface="Times New Roman" panose="02020603050405020304" pitchFamily="18" charset="0"/>
              </a:rPr>
              <a:t> through</a:t>
            </a:r>
            <a:r>
              <a:rPr lang="en-NG" sz="2000" dirty="0">
                <a:solidFill>
                  <a:srgbClr val="1D2228"/>
                </a:solidFill>
                <a:effectLst/>
                <a:latin typeface="Helvetica" panose="020B0604020202020204" pitchFamily="34" charset="0"/>
                <a:ea typeface="Times New Roman" panose="02020603050405020304" pitchFamily="18" charset="0"/>
              </a:rPr>
              <a:t> linguistic pipelines,  pathways or spaces.  </a:t>
            </a:r>
            <a:endParaRPr lang="en-US" sz="2000" dirty="0">
              <a:solidFill>
                <a:srgbClr val="1D2228"/>
              </a:solidFill>
              <a:effectLst/>
              <a:latin typeface="Helvetica" panose="020B0604020202020204" pitchFamily="34" charset="0"/>
              <a:ea typeface="Times New Roman" panose="02020603050405020304" pitchFamily="18" charset="0"/>
            </a:endParaRPr>
          </a:p>
          <a:p>
            <a:r>
              <a:rPr lang="en-NG" sz="2000" dirty="0">
                <a:solidFill>
                  <a:srgbClr val="1D2228"/>
                </a:solidFill>
                <a:effectLst/>
                <a:latin typeface="Helvetica" panose="020B0604020202020204" pitchFamily="34" charset="0"/>
                <a:ea typeface="Times New Roman" panose="02020603050405020304" pitchFamily="18" charset="0"/>
              </a:rPr>
              <a:t>Each language with its selection from the universal which define the extreme outside limits of human reality.</a:t>
            </a:r>
            <a:endParaRPr lang="en-US" sz="2000" dirty="0">
              <a:solidFill>
                <a:srgbClr val="1D2228"/>
              </a:solidFill>
              <a:effectLst/>
              <a:latin typeface="Helvetica" panose="020B0604020202020204" pitchFamily="34" charset="0"/>
              <a:ea typeface="Times New Roman" panose="02020603050405020304" pitchFamily="18" charset="0"/>
            </a:endParaRPr>
          </a:p>
          <a:p>
            <a:r>
              <a:rPr lang="en-NG" sz="2000" b="1" dirty="0">
                <a:solidFill>
                  <a:srgbClr val="FF0000"/>
                </a:solidFill>
                <a:effectLst/>
                <a:latin typeface="Helvetica" panose="020B0604020202020204" pitchFamily="34" charset="0"/>
                <a:ea typeface="Times New Roman" panose="02020603050405020304" pitchFamily="18" charset="0"/>
              </a:rPr>
              <a:t>The point here is that language helps prevent fractious interpretations and understanding of meanings</a:t>
            </a:r>
            <a:endParaRPr lang="en-US" sz="2000" b="1" dirty="0">
              <a:solidFill>
                <a:srgbClr val="FF0000"/>
              </a:solidFill>
              <a:effectLst/>
              <a:latin typeface="Helvetica" panose="020B0604020202020204" pitchFamily="34" charset="0"/>
              <a:ea typeface="Times New Roman" panose="02020603050405020304" pitchFamily="18" charset="0"/>
            </a:endParaRPr>
          </a:p>
          <a:p>
            <a:r>
              <a:rPr lang="en-NG" sz="2000" dirty="0">
                <a:solidFill>
                  <a:srgbClr val="1D2228"/>
                </a:solidFill>
                <a:effectLst/>
                <a:latin typeface="Helvetica" panose="020B0604020202020204" pitchFamily="34" charset="0"/>
                <a:ea typeface="Times New Roman" panose="02020603050405020304" pitchFamily="18" charset="0"/>
              </a:rPr>
              <a:t>We therefore speak similar meanings through which we perceive our angle of the human world. </a:t>
            </a:r>
            <a:endParaRPr lang="en-US" sz="2000" dirty="0">
              <a:solidFill>
                <a:srgbClr val="FF0000"/>
              </a:solidFill>
              <a:latin typeface="Helvetica" panose="020B0604020202020204" pitchFamily="34" charset="0"/>
              <a:ea typeface="Times New Roman" panose="02020603050405020304" pitchFamily="18" charset="0"/>
            </a:endParaRPr>
          </a:p>
          <a:p>
            <a:r>
              <a:rPr lang="en-NG" sz="2000" dirty="0">
                <a:solidFill>
                  <a:srgbClr val="1D2228"/>
                </a:solidFill>
                <a:effectLst/>
                <a:latin typeface="Helvetica" panose="020B0604020202020204" pitchFamily="34" charset="0"/>
                <a:ea typeface="Times New Roman" panose="02020603050405020304" pitchFamily="18" charset="0"/>
              </a:rPr>
              <a:t>What I want to emphasise here is </a:t>
            </a:r>
            <a:r>
              <a:rPr lang="en-US" sz="2000" dirty="0">
                <a:solidFill>
                  <a:srgbClr val="1D2228"/>
                </a:solidFill>
                <a:effectLst/>
                <a:latin typeface="Helvetica" panose="020B0604020202020204" pitchFamily="34" charset="0"/>
                <a:ea typeface="Times New Roman" panose="02020603050405020304" pitchFamily="18" charset="0"/>
              </a:rPr>
              <a:t>the </a:t>
            </a:r>
            <a:r>
              <a:rPr lang="en-NG" sz="2000" dirty="0">
                <a:solidFill>
                  <a:srgbClr val="1D2228"/>
                </a:solidFill>
                <a:effectLst/>
                <a:latin typeface="Helvetica" panose="020B0604020202020204" pitchFamily="34" charset="0"/>
                <a:ea typeface="Times New Roman" panose="02020603050405020304" pitchFamily="18" charset="0"/>
              </a:rPr>
              <a:t>convergence opportunity provided by each language.  </a:t>
            </a:r>
            <a:endParaRPr lang="en-US" sz="2000" dirty="0">
              <a:solidFill>
                <a:srgbClr val="1D2228"/>
              </a:solidFill>
              <a:effectLst/>
              <a:latin typeface="Helvetica" panose="020B0604020202020204" pitchFamily="34" charset="0"/>
              <a:ea typeface="Times New Roman" panose="02020603050405020304" pitchFamily="18" charset="0"/>
            </a:endParaRPr>
          </a:p>
          <a:p>
            <a:endParaRPr lang="en-NG" dirty="0"/>
          </a:p>
        </p:txBody>
      </p:sp>
    </p:spTree>
    <p:extLst>
      <p:ext uri="{BB962C8B-B14F-4D97-AF65-F5344CB8AC3E}">
        <p14:creationId xmlns:p14="http://schemas.microsoft.com/office/powerpoint/2010/main" val="316142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E083-E680-4DB6-B706-69D11E321FF5}"/>
              </a:ext>
            </a:extLst>
          </p:cNvPr>
          <p:cNvSpPr>
            <a:spLocks noGrp="1"/>
          </p:cNvSpPr>
          <p:nvPr>
            <p:ph type="title"/>
          </p:nvPr>
        </p:nvSpPr>
        <p:spPr/>
        <p:txBody>
          <a:bodyPr/>
          <a:lstStyle/>
          <a:p>
            <a:r>
              <a:rPr lang="en-US" dirty="0"/>
              <a:t>SHARED LANGUAGE CAPACITIES ../2 </a:t>
            </a:r>
            <a:endParaRPr lang="en-NG" dirty="0"/>
          </a:p>
        </p:txBody>
      </p:sp>
      <p:sp>
        <p:nvSpPr>
          <p:cNvPr id="3" name="Content Placeholder 2">
            <a:extLst>
              <a:ext uri="{FF2B5EF4-FFF2-40B4-BE49-F238E27FC236}">
                <a16:creationId xmlns:a16="http://schemas.microsoft.com/office/drawing/2014/main" id="{281EC961-F60F-48B8-9557-E5C85E8399B2}"/>
              </a:ext>
            </a:extLst>
          </p:cNvPr>
          <p:cNvSpPr>
            <a:spLocks noGrp="1"/>
          </p:cNvSpPr>
          <p:nvPr>
            <p:ph idx="1"/>
          </p:nvPr>
        </p:nvSpPr>
        <p:spPr/>
        <p:txBody>
          <a:bodyPr>
            <a:normAutofit/>
          </a:bodyPr>
          <a:lstStyle/>
          <a:p>
            <a:r>
              <a:rPr lang="en-NG"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The symbolic systems that integrate or interlink the meaning aspect moderated by grammar is defined within constrained spaces and pathways. </a:t>
            </a:r>
            <a:endParaRPr lang="en-US"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NG"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Thus we can identify pathologies,  indexical forms, standards and deviations.  </a:t>
            </a:r>
            <a:endParaRPr lang="en-US"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solidFill>
                <a:srgbClr val="1D2228"/>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NG"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We need to pronounce words in a way that do not breach the boundaries of symbolic qualities and grammar.  </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We need to sign or write in a way that ensures that we are able to converge </a:t>
            </a:r>
            <a:endParaRPr lang="en-NG"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5223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6DDE-7482-4EA0-BD88-5C1A8D826E66}"/>
              </a:ext>
            </a:extLst>
          </p:cNvPr>
          <p:cNvSpPr>
            <a:spLocks noGrp="1"/>
          </p:cNvSpPr>
          <p:nvPr>
            <p:ph type="title"/>
          </p:nvPr>
        </p:nvSpPr>
        <p:spPr/>
        <p:txBody>
          <a:bodyPr/>
          <a:lstStyle/>
          <a:p>
            <a:r>
              <a:rPr lang="en-US" dirty="0"/>
              <a:t>SHARED LANGUAGE CAPACITIES ../3</a:t>
            </a:r>
            <a:endParaRPr lang="en-NG" dirty="0"/>
          </a:p>
        </p:txBody>
      </p:sp>
      <p:sp>
        <p:nvSpPr>
          <p:cNvPr id="3" name="Content Placeholder 2">
            <a:extLst>
              <a:ext uri="{FF2B5EF4-FFF2-40B4-BE49-F238E27FC236}">
                <a16:creationId xmlns:a16="http://schemas.microsoft.com/office/drawing/2014/main" id="{07CEE24C-8A72-4A3C-8B37-1C40A15165DF}"/>
              </a:ext>
            </a:extLst>
          </p:cNvPr>
          <p:cNvSpPr>
            <a:spLocks noGrp="1"/>
          </p:cNvSpPr>
          <p:nvPr>
            <p:ph idx="1"/>
          </p:nvPr>
        </p:nvSpPr>
        <p:spPr>
          <a:xfrm>
            <a:off x="561474" y="1690688"/>
            <a:ext cx="11069052" cy="4667250"/>
          </a:xfrm>
        </p:spPr>
        <p:txBody>
          <a:bodyPr/>
          <a:lstStyle/>
          <a:p>
            <a:r>
              <a:rPr lang="en-US"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NG"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 third level is deliberate sociocultural interpositions as part of human organisation of the world for the purposes of control, minimization of efforts,  innovation or human development</a:t>
            </a:r>
            <a:r>
              <a:rPr lang="en-US"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buNone/>
            </a:pPr>
            <a:endParaRPr lang="en-US"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1D2228"/>
                </a:solidFill>
                <a:latin typeface="Times New Roman" panose="02020603050405020304" pitchFamily="18" charset="0"/>
                <a:ea typeface="Times New Roman" panose="02020603050405020304" pitchFamily="18" charset="0"/>
                <a:cs typeface="Times New Roman" panose="02020603050405020304" pitchFamily="18" charset="0"/>
              </a:rPr>
              <a:t>D</a:t>
            </a:r>
            <a:r>
              <a:rPr lang="en-NG" sz="2400" dirty="0" err="1">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epend</a:t>
            </a:r>
            <a:r>
              <a:rPr lang="en-US"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NG"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 on what we wish to call what we do to language when we ascribe social characteristics to them,  </a:t>
            </a:r>
            <a:endParaRPr lang="en-US"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NG"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prescribe standards,  develop and deploy policies or even give awards and recognitions that ultimately validate elite styles, support social norms or even set agendas...often in the name of quality.</a:t>
            </a:r>
            <a:endParaRPr lang="en-US"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1D2228"/>
                </a:solidFill>
                <a:latin typeface="Times New Roman" panose="02020603050405020304" pitchFamily="18" charset="0"/>
                <a:ea typeface="Times New Roman" panose="02020603050405020304" pitchFamily="18" charset="0"/>
                <a:cs typeface="Times New Roman" panose="02020603050405020304" pitchFamily="18" charset="0"/>
              </a:rPr>
              <a:t>Sociocultural and pragmatic dynamics are not open-ended. There are rules and norms of language use</a:t>
            </a:r>
            <a:endParaRPr lang="en-US"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2400" dirty="0">
              <a:solidFill>
                <a:srgbClr val="1D2228"/>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2400" dirty="0">
              <a:solidFill>
                <a:srgbClr val="1D2228"/>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dirty="0">
              <a:solidFill>
                <a:srgbClr val="1D2228"/>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38571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934ED-AE2C-49FD-90A0-B37CB08AB47D}"/>
              </a:ext>
            </a:extLst>
          </p:cNvPr>
          <p:cNvSpPr>
            <a:spLocks noGrp="1"/>
          </p:cNvSpPr>
          <p:nvPr>
            <p:ph type="title"/>
          </p:nvPr>
        </p:nvSpPr>
        <p:spPr>
          <a:xfrm>
            <a:off x="838200" y="-170531"/>
            <a:ext cx="10515600" cy="1325563"/>
          </a:xfrm>
        </p:spPr>
        <p:txBody>
          <a:bodyPr/>
          <a:lstStyle/>
          <a:p>
            <a:r>
              <a:rPr lang="en-US" dirty="0"/>
              <a:t>SHARED LANGUAGE CAPACITIES ../4</a:t>
            </a:r>
            <a:endParaRPr lang="en-NG" dirty="0"/>
          </a:p>
        </p:txBody>
      </p:sp>
      <p:sp>
        <p:nvSpPr>
          <p:cNvPr id="3" name="Content Placeholder 2">
            <a:extLst>
              <a:ext uri="{FF2B5EF4-FFF2-40B4-BE49-F238E27FC236}">
                <a16:creationId xmlns:a16="http://schemas.microsoft.com/office/drawing/2014/main" id="{D458F740-72A5-4906-B489-F2F7A05BEE88}"/>
              </a:ext>
            </a:extLst>
          </p:cNvPr>
          <p:cNvSpPr>
            <a:spLocks noGrp="1"/>
          </p:cNvSpPr>
          <p:nvPr>
            <p:ph idx="1"/>
          </p:nvPr>
        </p:nvSpPr>
        <p:spPr>
          <a:xfrm>
            <a:off x="336883" y="1478214"/>
            <a:ext cx="10752221" cy="4224754"/>
          </a:xfrm>
        </p:spPr>
        <p:txBody>
          <a:bodyPr>
            <a:noAutofit/>
          </a:bodyPr>
          <a:lstStyle/>
          <a:p>
            <a:pPr marL="0" indent="0">
              <a:buNone/>
            </a:pPr>
            <a:r>
              <a:rPr lang="en-US"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Still, </a:t>
            </a:r>
            <a:r>
              <a:rPr lang="en-NG"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You don't need to pay attention to the ideological treatises in the foregoing.  It's is enough to know that we need to teach language in schools in the traditions of current understanding of learning and education.</a:t>
            </a:r>
            <a:r>
              <a:rPr lang="en-US"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NG"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If we have to do this,  we are limited by many reasons,  a few being the fact that:</a:t>
            </a:r>
            <a:br>
              <a:rPr lang="en-NG"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NG" sz="2500" dirty="0">
              <a:latin typeface="Times New Roman" panose="02020603050405020304" pitchFamily="18" charset="0"/>
              <a:cs typeface="Times New Roman" panose="02020603050405020304" pitchFamily="18" charset="0"/>
            </a:endParaRPr>
          </a:p>
          <a:p>
            <a:pPr marL="0" indent="0">
              <a:buNone/>
            </a:pPr>
            <a:r>
              <a:rPr lang="en-NG"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1. We cannot teach every language and their varieties.</a:t>
            </a:r>
            <a:endParaRPr lang="en-US"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br>
              <a:rPr lang="en-NG"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NG"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500" dirty="0">
                <a:solidFill>
                  <a:srgbClr val="1D2228"/>
                </a:solidFill>
                <a:latin typeface="Times New Roman" panose="02020603050405020304" pitchFamily="18" charset="0"/>
                <a:ea typeface="Times New Roman" panose="02020603050405020304" pitchFamily="18" charset="0"/>
                <a:cs typeface="Times New Roman" panose="02020603050405020304" pitchFamily="18" charset="0"/>
              </a:rPr>
              <a:t>T</a:t>
            </a:r>
            <a:r>
              <a:rPr lang="en-NG"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he share capacity and resources are unfinanceable.</a:t>
            </a:r>
            <a:endParaRPr lang="en-US"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br>
              <a:rPr lang="en-NG"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NG"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3. Even if </a:t>
            </a:r>
            <a:r>
              <a:rPr lang="en-US"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 we </a:t>
            </a:r>
            <a:r>
              <a:rPr lang="en-NG"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want to,  human competition makes such broad interpretation of equity unrealizable. AI may solve the capacity issue.</a:t>
            </a:r>
            <a:endParaRPr lang="en-NG"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703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8C553-7A30-4696-B84D-5DD6A5426415}"/>
              </a:ext>
            </a:extLst>
          </p:cNvPr>
          <p:cNvSpPr>
            <a:spLocks noGrp="1"/>
          </p:cNvSpPr>
          <p:nvPr>
            <p:ph type="title"/>
          </p:nvPr>
        </p:nvSpPr>
        <p:spPr>
          <a:xfrm>
            <a:off x="838200" y="0"/>
            <a:ext cx="10515600" cy="1325563"/>
          </a:xfrm>
        </p:spPr>
        <p:txBody>
          <a:bodyPr/>
          <a:lstStyle/>
          <a:p>
            <a:r>
              <a:rPr lang="en-US" dirty="0"/>
              <a:t>FOR OUR PURPOSE HERE:</a:t>
            </a:r>
            <a:endParaRPr lang="en-NG" dirty="0"/>
          </a:p>
        </p:txBody>
      </p:sp>
      <p:sp>
        <p:nvSpPr>
          <p:cNvPr id="3" name="Content Placeholder 2">
            <a:extLst>
              <a:ext uri="{FF2B5EF4-FFF2-40B4-BE49-F238E27FC236}">
                <a16:creationId xmlns:a16="http://schemas.microsoft.com/office/drawing/2014/main" id="{88A6EE5B-53DC-4B75-8896-4A15854CCD5B}"/>
              </a:ext>
            </a:extLst>
          </p:cNvPr>
          <p:cNvSpPr>
            <a:spLocks noGrp="1"/>
          </p:cNvSpPr>
          <p:nvPr>
            <p:ph idx="1"/>
          </p:nvPr>
        </p:nvSpPr>
        <p:spPr>
          <a:xfrm>
            <a:off x="838200" y="1325563"/>
            <a:ext cx="10515600" cy="5051173"/>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1. I</a:t>
            </a:r>
            <a:r>
              <a:rPr lang="en-NG"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t should be clear that we need to teach language in order to sustain our capacity to maintain our interpretations and understandings.  This becomes critical if you consider that English is the official language of a country of 200 million who speak over 500 languages in 250 different cultural settings. By being official,  it is the language of business,  bureaucracy,  governance,  education,  technology; of everything and everyone that matters.</a:t>
            </a:r>
            <a:br>
              <a:rPr lang="en-NG"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NG"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We need a version of it where the forms and world of meanings and understanding gravitate around permitted extremities.  </a:t>
            </a:r>
            <a:endParaRPr lang="en-US"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NG"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We want to be audible, sound similar,  understand and interpret similar meanings for every other thing in our world to hang together.  </a:t>
            </a:r>
            <a:endParaRPr lang="en-US"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NG" sz="24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This is getting to be a challenge with new Englishes,  subculture Englishes,  the other stories, personal truths</a:t>
            </a:r>
            <a:endParaRPr lang="en-NG"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80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9220" y="688024"/>
            <a:ext cx="9144000" cy="3769676"/>
          </a:xfrm>
        </p:spPr>
        <p:txBody>
          <a:bodyPr>
            <a:noAutofit/>
          </a:bodyPr>
          <a:lstStyle/>
          <a:p>
            <a:r>
              <a:rPr lang="en-US" sz="4400" b="1" dirty="0"/>
              <a:t>KEYNOTE PRESENTATION </a:t>
            </a:r>
            <a:br>
              <a:rPr lang="en-US" sz="4400" b="1" dirty="0"/>
            </a:br>
            <a:r>
              <a:rPr lang="en-US" sz="2400" b="1" dirty="0"/>
              <a:t>AT</a:t>
            </a:r>
            <a:br>
              <a:rPr lang="en-US" sz="2400" b="1" dirty="0"/>
            </a:br>
            <a:br>
              <a:rPr lang="en-US" sz="3200" b="1" dirty="0"/>
            </a:br>
            <a:r>
              <a:rPr lang="en-US" sz="3600" b="1" dirty="0"/>
              <a:t>The 15 Annual </a:t>
            </a:r>
            <a:r>
              <a:rPr lang="en-US" sz="3600" b="1" dirty="0" err="1"/>
              <a:t>ELTT</a:t>
            </a:r>
            <a:r>
              <a:rPr lang="en-US" sz="3600" b="1" dirty="0"/>
              <a:t> Conference of the National Association of Teachers and Researchers in English as  a Second Language</a:t>
            </a:r>
            <a:br>
              <a:rPr lang="en-US" sz="3600" b="1" dirty="0"/>
            </a:br>
            <a:endParaRPr lang="en-US" sz="2400" dirty="0"/>
          </a:p>
        </p:txBody>
      </p:sp>
      <p:sp>
        <p:nvSpPr>
          <p:cNvPr id="3" name="Subtitle 2"/>
          <p:cNvSpPr>
            <a:spLocks noGrp="1"/>
          </p:cNvSpPr>
          <p:nvPr>
            <p:ph type="subTitle" idx="1"/>
          </p:nvPr>
        </p:nvSpPr>
        <p:spPr>
          <a:xfrm>
            <a:off x="1379220" y="4811394"/>
            <a:ext cx="9144000" cy="1655762"/>
          </a:xfrm>
        </p:spPr>
        <p:txBody>
          <a:bodyPr>
            <a:normAutofit/>
          </a:bodyPr>
          <a:lstStyle/>
          <a:p>
            <a:r>
              <a:rPr lang="en-US" sz="4400" i="1" dirty="0"/>
              <a:t>FRANCIS EGBOKHARE</a:t>
            </a:r>
          </a:p>
          <a:p>
            <a:r>
              <a:rPr lang="en-US" sz="2800" i="1" dirty="0"/>
              <a:t>PROFESSOR OF LINGUISTICS</a:t>
            </a:r>
          </a:p>
          <a:p>
            <a:endParaRPr lang="en-US" sz="4000" i="1" dirty="0"/>
          </a:p>
        </p:txBody>
      </p:sp>
    </p:spTree>
    <p:extLst>
      <p:ext uri="{BB962C8B-B14F-4D97-AF65-F5344CB8AC3E}">
        <p14:creationId xmlns:p14="http://schemas.microsoft.com/office/powerpoint/2010/main" val="3709749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672F-31BC-4915-8568-4F0BA186442B}"/>
              </a:ext>
            </a:extLst>
          </p:cNvPr>
          <p:cNvSpPr>
            <a:spLocks noGrp="1"/>
          </p:cNvSpPr>
          <p:nvPr>
            <p:ph type="title"/>
          </p:nvPr>
        </p:nvSpPr>
        <p:spPr/>
        <p:txBody>
          <a:bodyPr/>
          <a:lstStyle/>
          <a:p>
            <a:r>
              <a:rPr lang="en-US" dirty="0"/>
              <a:t>THE REAL CHALLENGE</a:t>
            </a:r>
            <a:endParaRPr lang="en-NG" dirty="0"/>
          </a:p>
        </p:txBody>
      </p:sp>
      <p:sp>
        <p:nvSpPr>
          <p:cNvPr id="3" name="Content Placeholder 2">
            <a:extLst>
              <a:ext uri="{FF2B5EF4-FFF2-40B4-BE49-F238E27FC236}">
                <a16:creationId xmlns:a16="http://schemas.microsoft.com/office/drawing/2014/main" id="{62C76AD8-E479-4663-AAB6-F0695DD8F53D}"/>
              </a:ext>
            </a:extLst>
          </p:cNvPr>
          <p:cNvSpPr>
            <a:spLocks noGrp="1"/>
          </p:cNvSpPr>
          <p:nvPr>
            <p:ph idx="1"/>
          </p:nvPr>
        </p:nvSpPr>
        <p:spPr>
          <a:xfrm>
            <a:off x="838200" y="1690688"/>
            <a:ext cx="10515600" cy="4486275"/>
          </a:xfrm>
        </p:spPr>
        <p:txBody>
          <a:bodyPr>
            <a:normAutofit fontScale="92500"/>
          </a:bodyPr>
          <a:lstStyle/>
          <a:p>
            <a:pPr algn="just"/>
            <a:r>
              <a:rPr lang="en-US" sz="3000" dirty="0">
                <a:latin typeface="Times New Roman" panose="02020603050405020304" pitchFamily="18" charset="0"/>
                <a:cs typeface="Times New Roman" panose="02020603050405020304" pitchFamily="18" charset="0"/>
              </a:rPr>
              <a:t>How do we map t</a:t>
            </a:r>
            <a:r>
              <a:rPr lang="en-NG" sz="3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he </a:t>
            </a:r>
            <a:r>
              <a:rPr lang="en-NG" sz="3000" dirty="0" err="1">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2nd</a:t>
            </a:r>
            <a:r>
              <a:rPr lang="en-NG" sz="3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 language factor into the teaching of foreign language teaching in a multilingual setting. </a:t>
            </a:r>
            <a:endParaRPr lang="en-US" sz="3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NG" sz="3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Is this real challenge factored into the curricular,</a:t>
            </a:r>
            <a:r>
              <a:rPr lang="en-US" sz="3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NG" sz="3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training, pedagogy,  learning and teaching content and in fact,  testing? </a:t>
            </a:r>
            <a:endParaRPr lang="en-US" sz="3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NG" sz="3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Are we sensitive to the background of students as part of practice requirements? </a:t>
            </a:r>
            <a:endParaRPr lang="en-US" sz="3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NG" sz="3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Even if answers to the foregoing questions are in the affirmative,  is there enough research base to support revolving them?</a:t>
            </a:r>
            <a:endParaRPr lang="en-US" sz="3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000" dirty="0">
                <a:solidFill>
                  <a:srgbClr val="1D2228"/>
                </a:solidFill>
                <a:latin typeface="Times New Roman" panose="02020603050405020304" pitchFamily="18" charset="0"/>
                <a:cs typeface="Times New Roman" panose="02020603050405020304" pitchFamily="18" charset="0"/>
              </a:rPr>
              <a:t>Do available content for teaching English address learner needs giving the fractious linguistic situation?</a:t>
            </a:r>
            <a:endParaRPr lang="en-NG"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2048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6DF5-6C96-4D0F-A94A-B6BB255F32CA}"/>
              </a:ext>
            </a:extLst>
          </p:cNvPr>
          <p:cNvSpPr>
            <a:spLocks noGrp="1"/>
          </p:cNvSpPr>
          <p:nvPr>
            <p:ph type="title"/>
          </p:nvPr>
        </p:nvSpPr>
        <p:spPr/>
        <p:txBody>
          <a:bodyPr/>
          <a:lstStyle/>
          <a:p>
            <a:r>
              <a:rPr lang="en-US" dirty="0"/>
              <a:t>RESOLUTIONS</a:t>
            </a:r>
            <a:endParaRPr lang="en-NG" dirty="0"/>
          </a:p>
        </p:txBody>
      </p:sp>
      <p:sp>
        <p:nvSpPr>
          <p:cNvPr id="3" name="Content Placeholder 2">
            <a:extLst>
              <a:ext uri="{FF2B5EF4-FFF2-40B4-BE49-F238E27FC236}">
                <a16:creationId xmlns:a16="http://schemas.microsoft.com/office/drawing/2014/main" id="{FFA171BD-515A-41D8-BA35-46253CBC9861}"/>
              </a:ext>
            </a:extLst>
          </p:cNvPr>
          <p:cNvSpPr>
            <a:spLocks noGrp="1"/>
          </p:cNvSpPr>
          <p:nvPr>
            <p:ph idx="1"/>
          </p:nvPr>
        </p:nvSpPr>
        <p:spPr/>
        <p:txBody>
          <a:bodyPr>
            <a:normAutofit fontScale="32500" lnSpcReduction="20000"/>
          </a:bodyPr>
          <a:lstStyle/>
          <a:p>
            <a:pPr marL="0" indent="0">
              <a:buNone/>
            </a:pPr>
            <a:r>
              <a:rPr lang="en-NG" sz="10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1. I wish to suggest that a forensic needs map for teachers of English language has become obligatory to support the classroom.</a:t>
            </a:r>
            <a:endParaRPr lang="en-US" sz="10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br>
              <a:rPr lang="en-NG" sz="10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NG" sz="10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2. In addition,  we should target content to reflect the needs thrown up by our diversity.</a:t>
            </a:r>
            <a:endParaRPr lang="en-US" sz="10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10000" dirty="0">
                <a:solidFill>
                  <a:srgbClr val="1D2228"/>
                </a:solidFill>
                <a:latin typeface="Times New Roman" panose="02020603050405020304" pitchFamily="18" charset="0"/>
                <a:ea typeface="Times New Roman" panose="02020603050405020304" pitchFamily="18" charset="0"/>
                <a:cs typeface="Times New Roman" panose="02020603050405020304" pitchFamily="18" charset="0"/>
              </a:rPr>
              <a:t>3. </a:t>
            </a:r>
            <a:r>
              <a:rPr lang="en-NG" sz="10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We need to do these to narrow down the unending circle of meanings,  interpretation and understanding that the use of the English language has become in Nigeria. </a:t>
            </a:r>
            <a:endParaRPr lang="en-US" sz="10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10000" dirty="0">
                <a:solidFill>
                  <a:srgbClr val="1D2228"/>
                </a:solidFill>
                <a:latin typeface="Times New Roman" panose="02020603050405020304" pitchFamily="18" charset="0"/>
                <a:ea typeface="Times New Roman" panose="02020603050405020304" pitchFamily="18" charset="0"/>
                <a:cs typeface="Times New Roman" panose="02020603050405020304" pitchFamily="18" charset="0"/>
              </a:rPr>
              <a:t>4. We need to take advantage of digital opportunities and networks</a:t>
            </a:r>
            <a:endParaRPr lang="en-US" sz="100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NG" dirty="0"/>
          </a:p>
        </p:txBody>
      </p:sp>
    </p:spTree>
    <p:extLst>
      <p:ext uri="{BB962C8B-B14F-4D97-AF65-F5344CB8AC3E}">
        <p14:creationId xmlns:p14="http://schemas.microsoft.com/office/powerpoint/2010/main" val="1987548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LACK OF COLLABORRATION </a:t>
            </a:r>
          </a:p>
        </p:txBody>
      </p:sp>
      <p:sp>
        <p:nvSpPr>
          <p:cNvPr id="3" name="Text Placeholder 2"/>
          <p:cNvSpPr>
            <a:spLocks noGrp="1"/>
          </p:cNvSpPr>
          <p:nvPr>
            <p:ph type="body" idx="1"/>
          </p:nvPr>
        </p:nvSpPr>
        <p:spPr>
          <a:xfrm>
            <a:off x="578870" y="1278732"/>
            <a:ext cx="5157787" cy="617934"/>
          </a:xfrm>
        </p:spPr>
        <p:txBody>
          <a:bodyPr/>
          <a:lstStyle/>
          <a:p>
            <a:r>
              <a:rPr lang="en-US" dirty="0"/>
              <a:t>KNOWLEDGE SILOS</a:t>
            </a:r>
            <a:r>
              <a:rPr lang="en-US" baseline="30000" dirty="0"/>
              <a:t>2</a:t>
            </a:r>
            <a:endParaRPr lang="en-US" dirty="0"/>
          </a:p>
        </p:txBody>
      </p:sp>
      <p:sp>
        <p:nvSpPr>
          <p:cNvPr id="5" name="Text Placeholder 4"/>
          <p:cNvSpPr>
            <a:spLocks noGrp="1"/>
          </p:cNvSpPr>
          <p:nvPr>
            <p:ph type="body" sz="quarter" idx="3"/>
          </p:nvPr>
        </p:nvSpPr>
        <p:spPr>
          <a:xfrm>
            <a:off x="6314173" y="1352426"/>
            <a:ext cx="5183188" cy="823912"/>
          </a:xfrm>
        </p:spPr>
        <p:txBody>
          <a:bodyPr/>
          <a:lstStyle/>
          <a:p>
            <a:r>
              <a:rPr lang="en-US" dirty="0"/>
              <a:t>	ISOLATIONISM</a:t>
            </a:r>
            <a:r>
              <a:rPr lang="en-US" baseline="30000" dirty="0"/>
              <a:t>1</a:t>
            </a:r>
            <a:endParaRPr lang="en-US" dirty="0"/>
          </a:p>
        </p:txBody>
      </p:sp>
      <p:pic>
        <p:nvPicPr>
          <p:cNvPr id="7" name="Content Placeholder 6"/>
          <p:cNvPicPr>
            <a:picLocks noGrp="1"/>
          </p:cNvPicPr>
          <p:nvPr>
            <p:ph sz="half" idx="2"/>
          </p:nvPr>
        </p:nvPicPr>
        <p:blipFill>
          <a:blip r:embed="rId2" cstate="print"/>
          <a:srcRect/>
          <a:stretch>
            <a:fillRect/>
          </a:stretch>
        </p:blipFill>
        <p:spPr bwMode="auto">
          <a:xfrm>
            <a:off x="578870" y="1896666"/>
            <a:ext cx="4896869" cy="3760970"/>
          </a:xfrm>
          <a:prstGeom prst="rect">
            <a:avLst/>
          </a:prstGeom>
          <a:solidFill>
            <a:srgbClr val="FFFFFF"/>
          </a:solidFill>
          <a:ln w="9525">
            <a:noFill/>
            <a:miter lim="800000"/>
            <a:headEnd/>
            <a:tailEnd/>
          </a:ln>
        </p:spPr>
      </p:pic>
      <p:pic>
        <p:nvPicPr>
          <p:cNvPr id="8" name="Picture 3" descr="iStock_000002694919XSmall.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314173" y="2102644"/>
            <a:ext cx="5293894" cy="344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8870" y="5863614"/>
            <a:ext cx="5157787" cy="646331"/>
          </a:xfrm>
          <a:prstGeom prst="rect">
            <a:avLst/>
          </a:prstGeom>
          <a:noFill/>
        </p:spPr>
        <p:txBody>
          <a:bodyPr wrap="square" rtlCol="0">
            <a:spAutoFit/>
          </a:bodyPr>
          <a:lstStyle/>
          <a:p>
            <a:r>
              <a:rPr lang="en-US" baseline="30000"/>
              <a:t>2</a:t>
            </a:r>
            <a:r>
              <a:rPr lang="en-US" u="sng">
                <a:hlinkClick r:id="rId4"/>
              </a:rPr>
              <a:t>https://blogs.baylor.edu/nmsspr12/category/some-archiveds/</a:t>
            </a:r>
            <a:endParaRPr lang="en-US" dirty="0"/>
          </a:p>
        </p:txBody>
      </p:sp>
      <p:graphicFrame>
        <p:nvGraphicFramePr>
          <p:cNvPr id="12" name="Table 11"/>
          <p:cNvGraphicFramePr>
            <a:graphicFrameLocks noGrp="1"/>
          </p:cNvGraphicFramePr>
          <p:nvPr/>
        </p:nvGraphicFramePr>
        <p:xfrm>
          <a:off x="6945812" y="5916123"/>
          <a:ext cx="4409575" cy="593821"/>
        </p:xfrm>
        <a:graphic>
          <a:graphicData uri="http://schemas.openxmlformats.org/drawingml/2006/table">
            <a:tbl>
              <a:tblPr firstRow="1" firstCol="1" bandRow="1"/>
              <a:tblGrid>
                <a:gridCol w="4409575">
                  <a:extLst>
                    <a:ext uri="{9D8B030D-6E8A-4147-A177-3AD203B41FA5}">
                      <a16:colId xmlns:a16="http://schemas.microsoft.com/office/drawing/2014/main" val="470030596"/>
                    </a:ext>
                  </a:extLst>
                </a:gridCol>
              </a:tblGrid>
              <a:tr h="593821">
                <a:tc>
                  <a:txBody>
                    <a:bodyPr/>
                    <a:lstStyle/>
                    <a:p>
                      <a:pPr marL="0" marR="0">
                        <a:lnSpc>
                          <a:spcPct val="107000"/>
                        </a:lnSpc>
                        <a:spcBef>
                          <a:spcPts val="0"/>
                        </a:spcBef>
                        <a:spcAft>
                          <a:spcPts val="0"/>
                        </a:spcAft>
                      </a:pP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https://depositphotos.com/13450038/stock-photo-denial.html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644486"/>
                  </a:ext>
                </a:extLst>
              </a:tr>
            </a:tbl>
          </a:graphicData>
        </a:graphic>
      </p:graphicFrame>
      <p:pic>
        <p:nvPicPr>
          <p:cNvPr id="13" name="Content Placeholder 6"/>
          <p:cNvPicPr>
            <a:picLocks/>
          </p:cNvPicPr>
          <p:nvPr/>
        </p:nvPicPr>
        <p:blipFill>
          <a:blip r:embed="rId2" cstate="print"/>
          <a:srcRect/>
          <a:stretch>
            <a:fillRect/>
          </a:stretch>
        </p:blipFill>
        <p:spPr bwMode="auto">
          <a:xfrm>
            <a:off x="578870" y="2102644"/>
            <a:ext cx="4896869" cy="3760970"/>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992375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1E18-D859-40AE-BF4C-790510C010CC}"/>
              </a:ext>
            </a:extLst>
          </p:cNvPr>
          <p:cNvSpPr>
            <a:spLocks noGrp="1"/>
          </p:cNvSpPr>
          <p:nvPr>
            <p:ph type="title"/>
          </p:nvPr>
        </p:nvSpPr>
        <p:spPr>
          <a:xfrm>
            <a:off x="838200" y="365125"/>
            <a:ext cx="10515600" cy="6492875"/>
          </a:xfrm>
        </p:spPr>
        <p:txBody>
          <a:bodyPr/>
          <a:lstStyle/>
          <a:p>
            <a:r>
              <a:rPr lang="en-US" dirty="0"/>
              <a:t>			</a:t>
            </a:r>
            <a:r>
              <a:rPr lang="en-US" sz="8800" dirty="0"/>
              <a:t>CONCLUSION</a:t>
            </a:r>
            <a:endParaRPr lang="en-NG" sz="8800" dirty="0"/>
          </a:p>
        </p:txBody>
      </p:sp>
    </p:spTree>
    <p:extLst>
      <p:ext uri="{BB962C8B-B14F-4D97-AF65-F5344CB8AC3E}">
        <p14:creationId xmlns:p14="http://schemas.microsoft.com/office/powerpoint/2010/main" val="2064505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10700" dirty="0"/>
              <a:t>THE OLD LOGIC</a:t>
            </a:r>
            <a:br>
              <a:rPr lang="en-US" sz="10700" dirty="0"/>
            </a:br>
            <a:r>
              <a:rPr lang="en-US" sz="7300" dirty="0" err="1"/>
              <a:t>boundedness</a:t>
            </a:r>
            <a:r>
              <a:rPr lang="en-US" sz="7300" dirty="0"/>
              <a:t> and boundaries</a:t>
            </a:r>
          </a:p>
        </p:txBody>
      </p:sp>
      <p:sp>
        <p:nvSpPr>
          <p:cNvPr id="3" name="Text Placeholder 2"/>
          <p:cNvSpPr>
            <a:spLocks noGrp="1"/>
          </p:cNvSpPr>
          <p:nvPr>
            <p:ph type="body" idx="1"/>
          </p:nvPr>
        </p:nvSpPr>
        <p:spPr/>
        <p:txBody>
          <a:bodyPr>
            <a:noAutofit/>
          </a:bodyPr>
          <a:lstStyle/>
          <a:p>
            <a:r>
              <a:rPr lang="en-US" sz="4000" b="1" dirty="0">
                <a:solidFill>
                  <a:schemeClr val="accent6">
                    <a:lumMod val="75000"/>
                  </a:schemeClr>
                </a:solidFill>
              </a:rPr>
              <a:t>Old logic</a:t>
            </a:r>
            <a:r>
              <a:rPr lang="en-US" sz="4000" b="1" dirty="0">
                <a:solidFill>
                  <a:srgbClr val="FF0000"/>
                </a:solidFill>
              </a:rPr>
              <a:t>, new thinking </a:t>
            </a:r>
            <a:r>
              <a:rPr lang="en-US" sz="4000" b="1" dirty="0" err="1">
                <a:solidFill>
                  <a:srgbClr val="FF0000"/>
                </a:solidFill>
              </a:rPr>
              <a:t>vs</a:t>
            </a:r>
            <a:r>
              <a:rPr lang="en-US" sz="4000" b="1" dirty="0">
                <a:solidFill>
                  <a:srgbClr val="FF0000"/>
                </a:solidFill>
              </a:rPr>
              <a:t> </a:t>
            </a:r>
            <a:r>
              <a:rPr lang="en-US" sz="4000" b="1" dirty="0">
                <a:solidFill>
                  <a:schemeClr val="tx1"/>
                </a:solidFill>
              </a:rPr>
              <a:t>New logic,</a:t>
            </a:r>
            <a:r>
              <a:rPr lang="en-US" sz="4000" b="1" dirty="0">
                <a:solidFill>
                  <a:srgbClr val="FF0000"/>
                </a:solidFill>
              </a:rPr>
              <a:t> old thinking </a:t>
            </a:r>
            <a:r>
              <a:rPr lang="en-US" sz="4000" b="1" dirty="0" err="1">
                <a:solidFill>
                  <a:srgbClr val="FF0000"/>
                </a:solidFill>
              </a:rPr>
              <a:t>vs</a:t>
            </a:r>
            <a:r>
              <a:rPr lang="en-US" sz="4000" b="1" dirty="0">
                <a:solidFill>
                  <a:srgbClr val="FF0000"/>
                </a:solidFill>
              </a:rPr>
              <a:t> old logic and </a:t>
            </a:r>
            <a:r>
              <a:rPr lang="en-US" sz="4000" b="1" dirty="0">
                <a:solidFill>
                  <a:schemeClr val="accent5">
                    <a:lumMod val="50000"/>
                  </a:schemeClr>
                </a:solidFill>
              </a:rPr>
              <a:t>old thinking</a:t>
            </a:r>
            <a:r>
              <a:rPr lang="en-US" sz="4000" b="1" dirty="0">
                <a:solidFill>
                  <a:srgbClr val="FF0000"/>
                </a:solidFill>
              </a:rPr>
              <a:t> </a:t>
            </a:r>
            <a:r>
              <a:rPr lang="en-US" sz="4000" b="1" dirty="0" err="1">
                <a:solidFill>
                  <a:srgbClr val="FF0000"/>
                </a:solidFill>
              </a:rPr>
              <a:t>vs</a:t>
            </a:r>
            <a:r>
              <a:rPr lang="en-US" sz="4000" b="1" dirty="0">
                <a:solidFill>
                  <a:srgbClr val="FF0000"/>
                </a:solidFill>
              </a:rPr>
              <a:t> no thinking </a:t>
            </a:r>
            <a:r>
              <a:rPr lang="en-US" sz="4000" b="1" dirty="0">
                <a:solidFill>
                  <a:srgbClr val="3366FF"/>
                </a:solidFill>
              </a:rPr>
              <a:t>no logic</a:t>
            </a:r>
          </a:p>
        </p:txBody>
      </p:sp>
    </p:spTree>
    <p:extLst>
      <p:ext uri="{BB962C8B-B14F-4D97-AF65-F5344CB8AC3E}">
        <p14:creationId xmlns:p14="http://schemas.microsoft.com/office/powerpoint/2010/main" val="1950597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96820"/>
            <a:ext cx="10515600" cy="4465656"/>
          </a:xfrm>
        </p:spPr>
        <p:txBody>
          <a:bodyPr>
            <a:normAutofit/>
          </a:bodyPr>
          <a:lstStyle/>
          <a:p>
            <a:r>
              <a:rPr lang="en-US" dirty="0"/>
              <a:t>	</a:t>
            </a:r>
            <a:r>
              <a:rPr lang="en-US" sz="15300" dirty="0"/>
              <a:t>THE NEW 				LOGIC</a:t>
            </a:r>
          </a:p>
        </p:txBody>
      </p:sp>
      <p:sp>
        <p:nvSpPr>
          <p:cNvPr id="3" name="Text Placeholder 2"/>
          <p:cNvSpPr>
            <a:spLocks noGrp="1"/>
          </p:cNvSpPr>
          <p:nvPr>
            <p:ph type="body" idx="1"/>
          </p:nvPr>
        </p:nvSpPr>
        <p:spPr/>
        <p:txBody>
          <a:bodyPr>
            <a:normAutofit lnSpcReduction="10000"/>
          </a:bodyPr>
          <a:lstStyle/>
          <a:p>
            <a:r>
              <a:rPr lang="en-US" sz="2800" b="1" dirty="0">
                <a:solidFill>
                  <a:srgbClr val="FF0000"/>
                </a:solidFill>
              </a:rPr>
              <a:t>AGE OF KNOWLEDGE, FLUIDITY OF KNOWLEDGE, ICTS, AI, METAVERSE,  BIG DATA, E-LEARNING, MACHINE LEARNING, NEURAL NETWORKS, COLLABORATION, NETWORKS, MULTIDISCIPLINARITY, NEW SPACES, CHANGING METHODOLOGIES</a:t>
            </a:r>
          </a:p>
        </p:txBody>
      </p:sp>
    </p:spTree>
    <p:extLst>
      <p:ext uri="{BB962C8B-B14F-4D97-AF65-F5344CB8AC3E}">
        <p14:creationId xmlns:p14="http://schemas.microsoft.com/office/powerpoint/2010/main" val="3609905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effectLst>
                  <a:outerShdw blurRad="38100" dist="38100" dir="2700000" algn="tl">
                    <a:srgbClr val="000000">
                      <a:alpha val="43137"/>
                    </a:srgbClr>
                  </a:outerShdw>
                </a:effectLst>
              </a:rPr>
              <a:t>CLARITY AND ADAPTATION</a:t>
            </a:r>
          </a:p>
        </p:txBody>
      </p:sp>
      <p:sp>
        <p:nvSpPr>
          <p:cNvPr id="3" name="Content Placeholder 2"/>
          <p:cNvSpPr>
            <a:spLocks noGrp="1"/>
          </p:cNvSpPr>
          <p:nvPr>
            <p:ph idx="1"/>
          </p:nvPr>
        </p:nvSpPr>
        <p:spPr>
          <a:xfrm flipH="1">
            <a:off x="838200" y="1825625"/>
            <a:ext cx="10515600" cy="4351338"/>
          </a:xfrm>
          <a:effectLst>
            <a:glow rad="63500">
              <a:schemeClr val="accent2">
                <a:satMod val="175000"/>
                <a:alpha val="40000"/>
              </a:schemeClr>
            </a:glow>
          </a:effectLst>
          <a:scene3d>
            <a:camera prst="orthographicFront">
              <a:rot lat="0" lon="0" rev="0"/>
            </a:camera>
            <a:lightRig rig="threePt" dir="t"/>
          </a:scene3d>
        </p:spPr>
        <p:txBody>
          <a:bodyPr vert="vert270" anchor="ctr" anchorCtr="1">
            <a:normAutofit/>
          </a:bodyPr>
          <a:lstStyle/>
          <a:p>
            <a:r>
              <a:rPr lang="en-US" sz="5400" dirty="0">
                <a:solidFill>
                  <a:srgbClr val="00B050"/>
                </a:solidFill>
              </a:rPr>
              <a:t>INSIGHT</a:t>
            </a:r>
          </a:p>
          <a:p>
            <a:r>
              <a:rPr lang="en-US" sz="5400" dirty="0">
                <a:solidFill>
                  <a:srgbClr val="FF0000"/>
                </a:solidFill>
              </a:rPr>
              <a:t>FORESIGHT</a:t>
            </a:r>
          </a:p>
          <a:p>
            <a:r>
              <a:rPr lang="en-US" sz="5400" dirty="0">
                <a:solidFill>
                  <a:schemeClr val="accent5"/>
                </a:solidFill>
              </a:rPr>
              <a:t>HINDSIGHT</a:t>
            </a:r>
          </a:p>
          <a:p>
            <a:r>
              <a:rPr lang="en-US" sz="5400" dirty="0">
                <a:solidFill>
                  <a:srgbClr val="FFC000"/>
                </a:solidFill>
              </a:rPr>
              <a:t>OVERSIGHT</a:t>
            </a:r>
          </a:p>
          <a:p>
            <a:r>
              <a:rPr lang="en-US" sz="5400" dirty="0">
                <a:solidFill>
                  <a:schemeClr val="accent4">
                    <a:lumMod val="50000"/>
                  </a:schemeClr>
                </a:solidFill>
              </a:rPr>
              <a:t>KEENSIGHT</a:t>
            </a:r>
          </a:p>
          <a:p>
            <a:r>
              <a:rPr lang="en-US" sz="5400" dirty="0">
                <a:solidFill>
                  <a:srgbClr val="7030A0"/>
                </a:solidFill>
              </a:rPr>
              <a:t>CLEARSIGHT</a:t>
            </a:r>
          </a:p>
          <a:p>
            <a:pPr marL="0" indent="0">
              <a:buNone/>
            </a:pPr>
            <a:r>
              <a:rPr lang="en-US" sz="6600" dirty="0"/>
              <a:t>AVOIDING</a:t>
            </a:r>
          </a:p>
          <a:p>
            <a:r>
              <a:rPr lang="en-US" sz="5400" dirty="0">
                <a:solidFill>
                  <a:srgbClr val="92D050"/>
                </a:solidFill>
              </a:rPr>
              <a:t>SHORTSIGHTEDNESS</a:t>
            </a:r>
            <a:endParaRPr lang="en-US" sz="5400" dirty="0">
              <a:solidFill>
                <a:srgbClr val="3366FF"/>
              </a:solidFill>
            </a:endParaRPr>
          </a:p>
          <a:p>
            <a:r>
              <a:rPr lang="en-US" sz="5400" dirty="0">
                <a:solidFill>
                  <a:srgbClr val="3366FF"/>
                </a:solidFill>
              </a:rPr>
              <a:t>FARSIGHTEDN</a:t>
            </a:r>
            <a:r>
              <a:rPr lang="en-US" sz="5400" dirty="0">
                <a:solidFill>
                  <a:srgbClr val="002060"/>
                </a:solidFill>
              </a:rPr>
              <a:t>ESS</a:t>
            </a:r>
          </a:p>
        </p:txBody>
      </p:sp>
    </p:spTree>
    <p:extLst>
      <p:ext uri="{BB962C8B-B14F-4D97-AF65-F5344CB8AC3E}">
        <p14:creationId xmlns:p14="http://schemas.microsoft.com/office/powerpoint/2010/main" val="996602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tretch>
            <a:fillRect/>
          </a:stretch>
        </p:blipFill>
        <p:spPr>
          <a:xfrm>
            <a:off x="1887139" y="2669344"/>
            <a:ext cx="2641270" cy="26539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lstStyle/>
          <a:p>
            <a:r>
              <a:rPr lang="en-GB"/>
              <a:t>THANK YOU FOR LISTENING</a:t>
            </a:r>
          </a:p>
        </p:txBody>
      </p:sp>
      <p:pic>
        <p:nvPicPr>
          <p:cNvPr id="4" name="Picture 3"/>
          <p:cNvPicPr>
            <a:picLocks noChangeAspect="1"/>
          </p:cNvPicPr>
          <p:nvPr/>
        </p:nvPicPr>
        <p:blipFill>
          <a:blip r:embed="rId3" cstate="print"/>
          <a:stretch>
            <a:fillRect/>
          </a:stretch>
        </p:blipFill>
        <p:spPr>
          <a:xfrm>
            <a:off x="6168008" y="2492897"/>
            <a:ext cx="3810000" cy="38498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3016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 descr="F:\Movie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1" y="3810000"/>
            <a:ext cx="2524125" cy="2743200"/>
          </a:xfrm>
        </p:spPr>
      </p:pic>
      <p:sp>
        <p:nvSpPr>
          <p:cNvPr id="3074" name="Title 1"/>
          <p:cNvSpPr>
            <a:spLocks noGrp="1"/>
          </p:cNvSpPr>
          <p:nvPr>
            <p:ph type="title"/>
          </p:nvPr>
        </p:nvSpPr>
        <p:spPr/>
        <p:txBody>
          <a:bodyPr>
            <a:normAutofit/>
          </a:bodyPr>
          <a:lstStyle/>
          <a:p>
            <a:pPr eaLnBrk="1" hangingPunct="1"/>
            <a:r>
              <a:rPr lang="en-GB" sz="2000" i="1">
                <a:solidFill>
                  <a:srgbClr val="FF0000"/>
                </a:solidFill>
              </a:rPr>
              <a:t>We don’t see things as they are. We see them as we are</a:t>
            </a:r>
            <a:r>
              <a:rPr lang="en-GB" sz="2000" i="1"/>
              <a:t> (Anais Nin).</a:t>
            </a:r>
            <a:br>
              <a:rPr lang="en-US" sz="2000"/>
            </a:br>
            <a:r>
              <a:rPr lang="en-GB" sz="2000" i="1">
                <a:solidFill>
                  <a:srgbClr val="00B050"/>
                </a:solidFill>
              </a:rPr>
              <a:t>The real voyage of discovery consists not in seeking new landscapes, but in having new eyes (Marcel Proust).</a:t>
            </a:r>
            <a:br>
              <a:rPr lang="en-US" sz="2000">
                <a:solidFill>
                  <a:srgbClr val="00B050"/>
                </a:solidFill>
              </a:rPr>
            </a:br>
            <a:endParaRPr lang="en-US" sz="2000">
              <a:solidFill>
                <a:srgbClr val="00B050"/>
              </a:solidFill>
            </a:endParaRPr>
          </a:p>
        </p:txBody>
      </p:sp>
      <p:pic>
        <p:nvPicPr>
          <p:cNvPr id="3075" name="Picture 2" descr="C:\Documents and Settings\Muyiwa Caleb\Desktop\VC stuffs\Untitled-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68762"/>
            <a:ext cx="5056188" cy="537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1524001" y="6286500"/>
            <a:ext cx="3071813" cy="357188"/>
          </a:xfrm>
          <a:prstGeom prst="rect">
            <a:avLst/>
          </a:prstGeom>
        </p:spPr>
        <p:txBody>
          <a:bodyPr>
            <a:normAutofit fontScale="40000" lnSpcReduction="20000"/>
          </a:bodyPr>
          <a:lstStyle/>
          <a:p>
            <a:pPr marL="342900" indent="-342900" algn="ctr">
              <a:spcBef>
                <a:spcPct val="20000"/>
              </a:spcBef>
              <a:defRPr/>
            </a:pPr>
            <a:r>
              <a:rPr lang="en-US" sz="4800">
                <a:solidFill>
                  <a:schemeClr val="bg1">
                    <a:lumMod val="50000"/>
                  </a:schemeClr>
                </a:solidFill>
              </a:rPr>
              <a:t>The </a:t>
            </a:r>
            <a:r>
              <a:rPr lang="en-US" sz="4800" b="1">
                <a:solidFill>
                  <a:schemeClr val="bg1">
                    <a:lumMod val="50000"/>
                  </a:schemeClr>
                </a:solidFill>
              </a:rPr>
              <a:t>First</a:t>
            </a:r>
            <a:r>
              <a:rPr lang="en-US" sz="4800">
                <a:solidFill>
                  <a:schemeClr val="bg1">
                    <a:lumMod val="50000"/>
                  </a:schemeClr>
                </a:solidFill>
              </a:rPr>
              <a:t> and the </a:t>
            </a:r>
            <a:r>
              <a:rPr lang="en-US" sz="4800" b="1">
                <a:solidFill>
                  <a:schemeClr val="bg1">
                    <a:lumMod val="50000"/>
                  </a:schemeClr>
                </a:solidFill>
              </a:rPr>
              <a:t>Best</a:t>
            </a:r>
            <a:endParaRPr lang="en-GB" sz="4800" b="1" dirty="0">
              <a:solidFill>
                <a:schemeClr val="bg1">
                  <a:lumMod val="50000"/>
                </a:schemeClr>
              </a:solidFill>
            </a:endParaRPr>
          </a:p>
        </p:txBody>
      </p:sp>
    </p:spTree>
    <p:extLst>
      <p:ext uri="{BB962C8B-B14F-4D97-AF65-F5344CB8AC3E}">
        <p14:creationId xmlns:p14="http://schemas.microsoft.com/office/powerpoint/2010/main" val="4163358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repeatCount="indefinite"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0FF8-9CA0-4356-A016-B8588F5ACB74}"/>
              </a:ext>
            </a:extLst>
          </p:cNvPr>
          <p:cNvSpPr>
            <a:spLocks noGrp="1"/>
          </p:cNvSpPr>
          <p:nvPr>
            <p:ph type="title"/>
          </p:nvPr>
        </p:nvSpPr>
        <p:spPr>
          <a:xfrm>
            <a:off x="838200" y="365125"/>
            <a:ext cx="10515600" cy="744347"/>
          </a:xfrm>
        </p:spPr>
        <p:txBody>
          <a:bodyPr/>
          <a:lstStyle/>
          <a:p>
            <a:pPr algn="ctr"/>
            <a:r>
              <a:rPr lang="en-US" dirty="0"/>
              <a:t>INTRODUCTION / BACKGROUND</a:t>
            </a:r>
            <a:endParaRPr lang="en-NG" dirty="0"/>
          </a:p>
        </p:txBody>
      </p:sp>
      <p:sp>
        <p:nvSpPr>
          <p:cNvPr id="3" name="Content Placeholder 2">
            <a:extLst>
              <a:ext uri="{FF2B5EF4-FFF2-40B4-BE49-F238E27FC236}">
                <a16:creationId xmlns:a16="http://schemas.microsoft.com/office/drawing/2014/main" id="{0E6DFD90-FDC5-4A5F-883C-A41CC26B44CC}"/>
              </a:ext>
            </a:extLst>
          </p:cNvPr>
          <p:cNvSpPr>
            <a:spLocks noGrp="1"/>
          </p:cNvSpPr>
          <p:nvPr>
            <p:ph idx="1"/>
          </p:nvPr>
        </p:nvSpPr>
        <p:spPr>
          <a:xfrm>
            <a:off x="838200" y="1825625"/>
            <a:ext cx="10768584" cy="4197223"/>
          </a:xfrm>
        </p:spPr>
        <p:txBody>
          <a:bodyPr/>
          <a:lstStyle/>
          <a:p>
            <a:r>
              <a:rPr lang="en-US" sz="1800" b="1" dirty="0"/>
              <a:t>COURTESY </a:t>
            </a:r>
          </a:p>
          <a:p>
            <a:pPr marL="0" indent="0">
              <a:buNone/>
            </a:pPr>
            <a:r>
              <a:rPr lang="en-GB" sz="2000" b="1" i="1" dirty="0">
                <a:effectLst/>
                <a:latin typeface="Times New Roman" panose="02020603050405020304" pitchFamily="18" charset="0"/>
                <a:ea typeface="Calibri" panose="020F0502020204030204" pitchFamily="34" charset="0"/>
              </a:rPr>
              <a:t>THEME OF CONFERENCE</a:t>
            </a:r>
          </a:p>
          <a:p>
            <a:pPr marL="0" indent="0">
              <a:buNone/>
            </a:pPr>
            <a:r>
              <a:rPr lang="en-GB" sz="1800" b="1" i="1" dirty="0">
                <a:effectLst/>
                <a:latin typeface="Times New Roman" panose="02020603050405020304" pitchFamily="18" charset="0"/>
                <a:ea typeface="Calibri" panose="020F0502020204030204" pitchFamily="34" charset="0"/>
              </a:rPr>
              <a:t>INNOVATIONS AND TRANSFORMATIONS IN ENGLISH LANGUAGE TEACHING AND LEARNING FOR SUSTAINABLE DEVELOPMENT</a:t>
            </a:r>
          </a:p>
          <a:p>
            <a:pPr marL="0" indent="0">
              <a:buNone/>
            </a:pPr>
            <a:endParaRPr lang="en-GB" sz="1800" b="1" i="1" dirty="0">
              <a:effectLst/>
              <a:latin typeface="Times New Roman" panose="02020603050405020304" pitchFamily="18" charset="0"/>
              <a:ea typeface="Calibri" panose="020F0502020204030204" pitchFamily="34" charset="0"/>
            </a:endParaRPr>
          </a:p>
          <a:p>
            <a:pPr lvl="1"/>
            <a:r>
              <a:rPr lang="en-GB" sz="2400" b="1" i="1" dirty="0">
                <a:solidFill>
                  <a:srgbClr val="00B0F0"/>
                </a:solidFill>
                <a:effectLst/>
                <a:latin typeface="Times New Roman" panose="02020603050405020304" pitchFamily="18" charset="0"/>
                <a:ea typeface="Calibri" panose="020F0502020204030204" pitchFamily="34" charset="0"/>
              </a:rPr>
              <a:t>INNOVATIONS</a:t>
            </a:r>
          </a:p>
          <a:p>
            <a:pPr lvl="1"/>
            <a:r>
              <a:rPr lang="en-GB" sz="2400" b="1" i="1" dirty="0">
                <a:solidFill>
                  <a:schemeClr val="accent4">
                    <a:lumMod val="75000"/>
                  </a:schemeClr>
                </a:solidFill>
                <a:effectLst/>
                <a:latin typeface="Times New Roman" panose="02020603050405020304" pitchFamily="18" charset="0"/>
                <a:ea typeface="Calibri" panose="020F0502020204030204" pitchFamily="34" charset="0"/>
              </a:rPr>
              <a:t>TRANSFORMATIONS</a:t>
            </a:r>
          </a:p>
          <a:p>
            <a:pPr lvl="1"/>
            <a:r>
              <a:rPr lang="en-GB" sz="2400" b="1" i="1" dirty="0">
                <a:solidFill>
                  <a:srgbClr val="92D050"/>
                </a:solidFill>
                <a:effectLst/>
                <a:latin typeface="Times New Roman" panose="02020603050405020304" pitchFamily="18" charset="0"/>
                <a:ea typeface="Calibri" panose="020F0502020204030204" pitchFamily="34" charset="0"/>
              </a:rPr>
              <a:t>ENGLISH LANGUAGE TEACHING</a:t>
            </a:r>
            <a:endParaRPr lang="en-GB" b="1" i="1" dirty="0">
              <a:solidFill>
                <a:srgbClr val="92D050"/>
              </a:solidFill>
              <a:effectLst/>
              <a:latin typeface="Times New Roman" panose="02020603050405020304" pitchFamily="18" charset="0"/>
              <a:ea typeface="Calibri" panose="020F0502020204030204" pitchFamily="34" charset="0"/>
            </a:endParaRPr>
          </a:p>
          <a:p>
            <a:pPr lvl="1"/>
            <a:r>
              <a:rPr lang="en-GB" b="1" i="1" dirty="0">
                <a:solidFill>
                  <a:srgbClr val="00B050"/>
                </a:solidFill>
                <a:latin typeface="Times New Roman" panose="02020603050405020304" pitchFamily="18" charset="0"/>
              </a:rPr>
              <a:t>ENGLISH LANGUAGE LEARNING</a:t>
            </a:r>
          </a:p>
          <a:p>
            <a:pPr lvl="1"/>
            <a:r>
              <a:rPr lang="en-GB" sz="2400" b="1" i="1" dirty="0">
                <a:solidFill>
                  <a:srgbClr val="FF0000"/>
                </a:solidFill>
                <a:effectLst/>
                <a:latin typeface="Times New Roman" panose="02020603050405020304" pitchFamily="18" charset="0"/>
                <a:ea typeface="Calibri" panose="020F0502020204030204" pitchFamily="34" charset="0"/>
              </a:rPr>
              <a:t>SUSTAINABLE DEVELOPMENT</a:t>
            </a:r>
          </a:p>
          <a:p>
            <a:pPr marL="457200" lvl="1" indent="0">
              <a:buNone/>
            </a:pPr>
            <a:endParaRPr lang="en-GB" b="1" i="1" dirty="0">
              <a:latin typeface="Times New Roman" panose="02020603050405020304" pitchFamily="18" charset="0"/>
            </a:endParaRPr>
          </a:p>
        </p:txBody>
      </p:sp>
      <p:sp>
        <p:nvSpPr>
          <p:cNvPr id="5" name="Right Brace 4">
            <a:extLst>
              <a:ext uri="{FF2B5EF4-FFF2-40B4-BE49-F238E27FC236}">
                <a16:creationId xmlns:a16="http://schemas.microsoft.com/office/drawing/2014/main" id="{12B43D26-0405-4E83-A33B-55FCB422328E}"/>
              </a:ext>
            </a:extLst>
          </p:cNvPr>
          <p:cNvSpPr/>
          <p:nvPr/>
        </p:nvSpPr>
        <p:spPr>
          <a:xfrm>
            <a:off x="6534912" y="3291840"/>
            <a:ext cx="1402080" cy="1828800"/>
          </a:xfrm>
          <a:prstGeom prst="rightBrace">
            <a:avLst>
              <a:gd name="adj1" fmla="val 8333"/>
              <a:gd name="adj2" fmla="val 414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G"/>
          </a:p>
        </p:txBody>
      </p:sp>
      <p:sp>
        <p:nvSpPr>
          <p:cNvPr id="6" name="TextBox 5">
            <a:extLst>
              <a:ext uri="{FF2B5EF4-FFF2-40B4-BE49-F238E27FC236}">
                <a16:creationId xmlns:a16="http://schemas.microsoft.com/office/drawing/2014/main" id="{5D3AD103-301B-4224-837F-91498FA7BA45}"/>
              </a:ext>
            </a:extLst>
          </p:cNvPr>
          <p:cNvSpPr txBox="1"/>
          <p:nvPr/>
        </p:nvSpPr>
        <p:spPr>
          <a:xfrm>
            <a:off x="8229600" y="3619508"/>
            <a:ext cx="2706624" cy="1173463"/>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LEGACY THINKING</a:t>
            </a:r>
          </a:p>
          <a:p>
            <a:pPr marL="285750" indent="-285750">
              <a:lnSpc>
                <a:spcPct val="107000"/>
              </a:lnSpc>
              <a:spcAft>
                <a:spcPts val="80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CONTEXT</a:t>
            </a:r>
          </a:p>
          <a:p>
            <a:pPr marL="285750" indent="-285750">
              <a:lnSpc>
                <a:spcPct val="107000"/>
              </a:lnSpc>
              <a:spcAft>
                <a:spcPts val="80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ADAPTATION</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94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8E66E-9BBF-4999-A5AB-83B481872409}"/>
              </a:ext>
            </a:extLst>
          </p:cNvPr>
          <p:cNvSpPr>
            <a:spLocks noGrp="1"/>
          </p:cNvSpPr>
          <p:nvPr>
            <p:ph type="title"/>
          </p:nvPr>
        </p:nvSpPr>
        <p:spPr>
          <a:xfrm>
            <a:off x="838200" y="365125"/>
            <a:ext cx="10515600" cy="549275"/>
          </a:xfrm>
        </p:spPr>
        <p:txBody>
          <a:bodyPr>
            <a:normAutofit fontScale="90000"/>
          </a:bodyPr>
          <a:lstStyle/>
          <a:p>
            <a:r>
              <a:rPr lang="en-US" dirty="0">
                <a:latin typeface="Times New Roman" panose="02020603050405020304" pitchFamily="18" charset="0"/>
                <a:cs typeface="Times New Roman" panose="02020603050405020304" pitchFamily="18" charset="0"/>
              </a:rPr>
              <a:t>FRAMING QUESTIONS </a:t>
            </a:r>
            <a:r>
              <a:rPr lang="en-US" sz="3100" dirty="0">
                <a:solidFill>
                  <a:srgbClr val="FF0000"/>
                </a:solidFill>
                <a:latin typeface="Times New Roman" panose="02020603050405020304" pitchFamily="18" charset="0"/>
                <a:cs typeface="Times New Roman" panose="02020603050405020304" pitchFamily="18" charset="0"/>
              </a:rPr>
              <a:t>(BEFORE WE INNOVATE…)</a:t>
            </a:r>
            <a:endParaRPr lang="en-NG"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6B7B173-CF42-4AF3-BFC2-756D0DCDA2C8}"/>
              </a:ext>
            </a:extLst>
          </p:cNvPr>
          <p:cNvSpPr>
            <a:spLocks noGrp="1"/>
          </p:cNvSpPr>
          <p:nvPr>
            <p:ph idx="1"/>
          </p:nvPr>
        </p:nvSpPr>
        <p:spPr>
          <a:xfrm>
            <a:off x="520700" y="1444625"/>
            <a:ext cx="10515600" cy="4351338"/>
          </a:xfrm>
        </p:spPr>
        <p:txBody>
          <a:bodyPr>
            <a:normAutofit lnSpcReduction="10000"/>
          </a:bodyPr>
          <a:lstStyle/>
          <a:p>
            <a:pPr marL="342900" lvl="0" indent="-342900">
              <a:lnSpc>
                <a:spcPct val="107000"/>
              </a:lnSpc>
              <a:buFont typeface="+mj-lt"/>
              <a:buAutoNum type="arabicPeriod"/>
            </a:pPr>
            <a:r>
              <a:rPr lang="en-NG" sz="1800"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What do we know about the modern</a:t>
            </a:r>
            <a:r>
              <a:rPr lang="en-US" sz="1800"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a:t>
            </a:r>
            <a:r>
              <a:rPr lang="en-NG" sz="1800"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day Nigerian speaker of English?</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What are the classifications of the English Language speaker-learner? (Metadata)</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NG" sz="1800"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 What are the varieties of English in Nigeria?</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NG" sz="1800"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 To what extent is Nigeria still a multilingual nation? What will the language use mapping tell us as different from the linguistic situation in Nigeria?</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NG" sz="1800"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 What is the achievement rate for English language in basic education?</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NG" sz="1800"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 How does this tie up with performance at other levels?</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NG" sz="1800"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What is the implication of the answers</a:t>
            </a:r>
            <a:br>
              <a:rPr lang="en-NG" sz="1800"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br>
            <a:r>
              <a:rPr lang="en-NG" sz="1800"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rPr>
              <a:t>to these questions to the teaching of English?</a:t>
            </a:r>
            <a:endParaRPr lang="en-US" sz="1800" dirty="0">
              <a:solidFill>
                <a:srgbClr val="1D2228"/>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pPr>
            <a:r>
              <a:rPr lang="en-NG" sz="1800" dirty="0">
                <a:solidFill>
                  <a:srgbClr val="1D2228"/>
                </a:solidFill>
                <a:effectLst/>
                <a:latin typeface="Helvetica" panose="020B0604020202020204" pitchFamily="34" charset="0"/>
                <a:ea typeface="Times New Roman" panose="02020603050405020304" pitchFamily="18" charset="0"/>
              </a:rPr>
              <a:t>What's the implication for understanding in a diverse polity?</a:t>
            </a:r>
            <a:br>
              <a:rPr lang="en-NG" sz="1800" dirty="0">
                <a:solidFill>
                  <a:srgbClr val="1D2228"/>
                </a:solidFill>
                <a:effectLst/>
                <a:latin typeface="Helvetica" panose="020B0604020202020204" pitchFamily="34" charset="0"/>
                <a:ea typeface="Times New Roman" panose="02020603050405020304" pitchFamily="18" charset="0"/>
              </a:rPr>
            </a:br>
            <a:endParaRPr lang="en-NG" dirty="0"/>
          </a:p>
        </p:txBody>
      </p:sp>
    </p:spTree>
    <p:extLst>
      <p:ext uri="{BB962C8B-B14F-4D97-AF65-F5344CB8AC3E}">
        <p14:creationId xmlns:p14="http://schemas.microsoft.com/office/powerpoint/2010/main" val="123986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8167D-A3DB-4D15-B429-3DC3EDFC71C9}"/>
              </a:ext>
            </a:extLst>
          </p:cNvPr>
          <p:cNvSpPr>
            <a:spLocks noGrp="1"/>
          </p:cNvSpPr>
          <p:nvPr>
            <p:ph type="title"/>
          </p:nvPr>
        </p:nvSpPr>
        <p:spPr/>
        <p:txBody>
          <a:bodyPr/>
          <a:lstStyle/>
          <a:p>
            <a:r>
              <a:rPr lang="en-US" dirty="0"/>
              <a:t>AN IMPORTANT QUESTION:</a:t>
            </a:r>
            <a:endParaRPr lang="en-NG" dirty="0"/>
          </a:p>
        </p:txBody>
      </p:sp>
      <p:sp>
        <p:nvSpPr>
          <p:cNvPr id="3" name="Content Placeholder 2">
            <a:extLst>
              <a:ext uri="{FF2B5EF4-FFF2-40B4-BE49-F238E27FC236}">
                <a16:creationId xmlns:a16="http://schemas.microsoft.com/office/drawing/2014/main" id="{0EA735C2-B81F-49DC-B82C-D4F34A917E69}"/>
              </a:ext>
            </a:extLst>
          </p:cNvPr>
          <p:cNvSpPr>
            <a:spLocks noGrp="1"/>
          </p:cNvSpPr>
          <p:nvPr>
            <p:ph idx="1"/>
          </p:nvPr>
        </p:nvSpPr>
        <p:spPr>
          <a:xfrm>
            <a:off x="597569" y="1552576"/>
            <a:ext cx="10515600" cy="3043487"/>
          </a:xfrm>
        </p:spPr>
        <p:txBody>
          <a:bodyPr>
            <a:normAutofit lnSpcReduction="10000"/>
          </a:bodyPr>
          <a:lstStyle/>
          <a:p>
            <a:pPr algn="just">
              <a:lnSpc>
                <a:spcPct val="107000"/>
              </a:lnSpc>
              <a:spcAft>
                <a:spcPts val="800"/>
              </a:spcAft>
            </a:pPr>
            <a:r>
              <a:rPr lang="en-NG" sz="25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Why is it that it is increasingly difficult to share same meanings and interpretation once English is the medium of communication.  Simple uninformed reason is that we are mostly I hazard is that we are no longer learning English but transliterating English.  We are mostly simply vocalising our diverse meanings through some version of Englishes. Is it possible therefore that a grammar war is raging undetected underlying the reason that we cannot hold together our nation? </a:t>
            </a:r>
            <a:endParaRPr lang="en-NG" sz="25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NG" dirty="0"/>
          </a:p>
        </p:txBody>
      </p:sp>
    </p:spTree>
    <p:extLst>
      <p:ext uri="{BB962C8B-B14F-4D97-AF65-F5344CB8AC3E}">
        <p14:creationId xmlns:p14="http://schemas.microsoft.com/office/powerpoint/2010/main" val="108509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C65A-5290-47A7-9C2F-B76EA11BF870}"/>
              </a:ext>
            </a:extLst>
          </p:cNvPr>
          <p:cNvSpPr>
            <a:spLocks noGrp="1"/>
          </p:cNvSpPr>
          <p:nvPr>
            <p:ph type="title"/>
          </p:nvPr>
        </p:nvSpPr>
        <p:spPr/>
        <p:txBody>
          <a:bodyPr/>
          <a:lstStyle/>
          <a:p>
            <a:r>
              <a:rPr lang="en-US" dirty="0"/>
              <a:t>ROLE OF ENGLISH IN NIGERIA’S NATIONAL DEVELOPMENT</a:t>
            </a:r>
            <a:endParaRPr lang="en-NG" dirty="0"/>
          </a:p>
        </p:txBody>
      </p:sp>
      <p:sp>
        <p:nvSpPr>
          <p:cNvPr id="3" name="Content Placeholder 2">
            <a:extLst>
              <a:ext uri="{FF2B5EF4-FFF2-40B4-BE49-F238E27FC236}">
                <a16:creationId xmlns:a16="http://schemas.microsoft.com/office/drawing/2014/main" id="{AEA2E517-A77B-4AFF-AF43-9247134EE6FD}"/>
              </a:ext>
            </a:extLst>
          </p:cNvPr>
          <p:cNvSpPr>
            <a:spLocks noGrp="1"/>
          </p:cNvSpPr>
          <p:nvPr>
            <p:ph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D2228"/>
                </a:solidFill>
                <a:effectLst/>
                <a:uLnTx/>
                <a:uFillTx/>
                <a:latin typeface="Arial Black" panose="020B0A04020102020204" pitchFamily="34" charset="0"/>
                <a:ea typeface="Times New Roman" panose="02020603050405020304" pitchFamily="18" charset="0"/>
              </a:rPr>
              <a:t>Effective communication promotes understanding and trust between peoples and helps government to pass information as well as receive credible feedback from them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D2228"/>
                </a:solidFill>
                <a:effectLst/>
                <a:uLnTx/>
                <a:uFillTx/>
                <a:latin typeface="Arial Black" panose="020B0A04020102020204" pitchFamily="34" charset="0"/>
                <a:ea typeface="Times New Roman" panose="02020603050405020304" pitchFamily="18" charset="0"/>
              </a:rPr>
              <a:t>The best way to communicate with a people is to utilize a language which brings out the best of them and which they understand best.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D2228"/>
                </a:solidFill>
                <a:effectLst/>
                <a:uLnTx/>
                <a:uFillTx/>
                <a:latin typeface="Arial Black" panose="020B0A04020102020204" pitchFamily="34" charset="0"/>
                <a:ea typeface="Times New Roman" panose="02020603050405020304" pitchFamily="18" charset="0"/>
              </a:rPr>
              <a:t>Where the linguistic situation creates communication impediments or leaves room for ambiguities and misinterpretations, there would be consequences.</a:t>
            </a:r>
          </a:p>
          <a:p>
            <a:r>
              <a:rPr lang="en-US" sz="2000" dirty="0">
                <a:latin typeface="Arial Black" panose="020B0A04020102020204" pitchFamily="34" charset="0"/>
              </a:rPr>
              <a:t>English is Official Language</a:t>
            </a:r>
          </a:p>
          <a:p>
            <a:r>
              <a:rPr lang="en-US" sz="2000" dirty="0">
                <a:latin typeface="Arial Black" panose="020B0A04020102020204" pitchFamily="34" charset="0"/>
              </a:rPr>
              <a:t>Language of business</a:t>
            </a:r>
          </a:p>
          <a:p>
            <a:r>
              <a:rPr lang="en-US" sz="2000" dirty="0">
                <a:latin typeface="Arial Black" panose="020B0A04020102020204" pitchFamily="34" charset="0"/>
              </a:rPr>
              <a:t>Bureaucracy</a:t>
            </a:r>
          </a:p>
          <a:p>
            <a:r>
              <a:rPr lang="en-US" sz="2000" dirty="0">
                <a:latin typeface="Arial Black" panose="020B0A04020102020204" pitchFamily="34" charset="0"/>
              </a:rPr>
              <a:t>Elite convergence</a:t>
            </a:r>
            <a:endParaRPr lang="en-NG" sz="2000" dirty="0">
              <a:latin typeface="Arial Black" panose="020B0A04020102020204" pitchFamily="34" charset="0"/>
            </a:endParaRPr>
          </a:p>
        </p:txBody>
      </p:sp>
    </p:spTree>
    <p:extLst>
      <p:ext uri="{BB962C8B-B14F-4D97-AF65-F5344CB8AC3E}">
        <p14:creationId xmlns:p14="http://schemas.microsoft.com/office/powerpoint/2010/main" val="307497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5D9D-498B-4A8C-A3B8-93F7113F5FDC}"/>
              </a:ext>
            </a:extLst>
          </p:cNvPr>
          <p:cNvSpPr>
            <a:spLocks noGrp="1"/>
          </p:cNvSpPr>
          <p:nvPr>
            <p:ph type="title"/>
          </p:nvPr>
        </p:nvSpPr>
        <p:spPr>
          <a:xfrm>
            <a:off x="388620" y="223995"/>
            <a:ext cx="11003280" cy="850425"/>
          </a:xfrm>
        </p:spPr>
        <p:txBody>
          <a:bodyPr>
            <a:normAutofit fontScale="90000"/>
          </a:bodyPr>
          <a:lstStyle/>
          <a:p>
            <a:r>
              <a:rPr lang="en-GB" sz="2700" dirty="0">
                <a:solidFill>
                  <a:srgbClr val="1D2228"/>
                </a:solidFill>
                <a:latin typeface="Times New Roman" panose="02020603050405020304" pitchFamily="18" charset="0"/>
                <a:ea typeface="Calibri" panose="020F0502020204030204" pitchFamily="34" charset="0"/>
                <a:cs typeface="Times New Roman" panose="02020603050405020304" pitchFamily="18" charset="0"/>
              </a:rPr>
              <a:t>			</a:t>
            </a:r>
            <a:br>
              <a:rPr lang="en-GB" sz="2700" dirty="0">
                <a:solidFill>
                  <a:srgbClr val="1D2228"/>
                </a:solidFill>
                <a:latin typeface="Times New Roman" panose="02020603050405020304" pitchFamily="18" charset="0"/>
                <a:ea typeface="Calibri" panose="020F0502020204030204" pitchFamily="34" charset="0"/>
                <a:cs typeface="Times New Roman" panose="02020603050405020304" pitchFamily="18" charset="0"/>
              </a:rPr>
            </a:br>
            <a:r>
              <a:rPr lang="en-GB" sz="2700" dirty="0">
                <a:solidFill>
                  <a:srgbClr val="1D2228"/>
                </a:solidFill>
                <a:latin typeface="Times New Roman" panose="02020603050405020304" pitchFamily="18" charset="0"/>
                <a:ea typeface="Calibri" panose="020F0502020204030204" pitchFamily="34" charset="0"/>
                <a:cs typeface="Times New Roman" panose="02020603050405020304" pitchFamily="18" charset="0"/>
              </a:rPr>
              <a:t>		SOME BACKGROUND ISSUES</a:t>
            </a:r>
            <a:br>
              <a:rPr lang="en-NG" sz="4400" dirty="0">
                <a:effectLst/>
                <a:latin typeface="Calibri" panose="020F0502020204030204" pitchFamily="34" charset="0"/>
                <a:ea typeface="Calibri" panose="020F0502020204030204" pitchFamily="34" charset="0"/>
                <a:cs typeface="Times New Roman" panose="02020603050405020304" pitchFamily="18" charset="0"/>
              </a:rPr>
            </a:br>
            <a:endParaRPr lang="en-NG" dirty="0"/>
          </a:p>
        </p:txBody>
      </p:sp>
      <p:sp>
        <p:nvSpPr>
          <p:cNvPr id="3" name="Content Placeholder 2">
            <a:extLst>
              <a:ext uri="{FF2B5EF4-FFF2-40B4-BE49-F238E27FC236}">
                <a16:creationId xmlns:a16="http://schemas.microsoft.com/office/drawing/2014/main" id="{F7C1CB11-B20B-4A66-87F9-DB54046F6CA2}"/>
              </a:ext>
            </a:extLst>
          </p:cNvPr>
          <p:cNvSpPr>
            <a:spLocks noGrp="1"/>
          </p:cNvSpPr>
          <p:nvPr>
            <p:ph idx="1"/>
          </p:nvPr>
        </p:nvSpPr>
        <p:spPr>
          <a:xfrm>
            <a:off x="388620" y="1074420"/>
            <a:ext cx="11414760" cy="4983480"/>
          </a:xfrm>
        </p:spPr>
        <p:txBody>
          <a:bodyPr>
            <a:normAutofit/>
          </a:bodyPr>
          <a:lstStyle/>
          <a:p>
            <a:pPr algn="just"/>
            <a:r>
              <a:rPr lang="en-US" dirty="0"/>
              <a:t>500 languages, 250 ethnic groups</a:t>
            </a:r>
          </a:p>
          <a:p>
            <a:pPr algn="just"/>
            <a:r>
              <a:rPr lang="en-US" dirty="0"/>
              <a:t>Population dynamics in Nigeria has turned the classroom into a diversity hotbed.</a:t>
            </a:r>
          </a:p>
          <a:p>
            <a:pPr algn="just"/>
            <a:r>
              <a:rPr lang="en-US" dirty="0"/>
              <a:t>As we move from </a:t>
            </a:r>
            <a:r>
              <a:rPr lang="en-US" dirty="0" err="1"/>
              <a:t>F2F</a:t>
            </a:r>
            <a:r>
              <a:rPr lang="en-US" dirty="0"/>
              <a:t> to digital learning modes, demographics and needs of the language learner has moved from variable to volatile.</a:t>
            </a:r>
          </a:p>
          <a:p>
            <a:pPr algn="just"/>
            <a:r>
              <a:rPr lang="en-US" dirty="0"/>
              <a:t>The language teacher needs to adapt, but they cannot adapt blindly.</a:t>
            </a:r>
          </a:p>
          <a:p>
            <a:pPr algn="just"/>
            <a:r>
              <a:rPr lang="en-US" dirty="0"/>
              <a:t>There are a number of questions for the Language Teacher in Nigeria which I hope that the current conference would address.</a:t>
            </a:r>
          </a:p>
          <a:p>
            <a:pPr algn="just"/>
            <a:r>
              <a:rPr lang="en-US" dirty="0"/>
              <a:t>There are issues relating to research, curricular, content, methodology and delivery modes.</a:t>
            </a:r>
          </a:p>
          <a:p>
            <a:pPr marL="0" indent="0" algn="just">
              <a:buNone/>
            </a:pPr>
            <a:endParaRPr lang="en-NG" dirty="0"/>
          </a:p>
        </p:txBody>
      </p:sp>
    </p:spTree>
    <p:extLst>
      <p:ext uri="{BB962C8B-B14F-4D97-AF65-F5344CB8AC3E}">
        <p14:creationId xmlns:p14="http://schemas.microsoft.com/office/powerpoint/2010/main" val="1008942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75DC-BC0D-4830-8B78-1601935774AB}"/>
              </a:ext>
            </a:extLst>
          </p:cNvPr>
          <p:cNvSpPr>
            <a:spLocks noGrp="1"/>
          </p:cNvSpPr>
          <p:nvPr>
            <p:ph type="title"/>
          </p:nvPr>
        </p:nvSpPr>
        <p:spPr/>
        <p:txBody>
          <a:bodyPr/>
          <a:lstStyle/>
          <a:p>
            <a:r>
              <a:rPr lang="en-US" dirty="0"/>
              <a:t>	COMMUNICATION EMERGENCY</a:t>
            </a:r>
            <a:endParaRPr lang="en-NG" dirty="0"/>
          </a:p>
        </p:txBody>
      </p:sp>
      <p:sp>
        <p:nvSpPr>
          <p:cNvPr id="3" name="Content Placeholder 2">
            <a:extLst>
              <a:ext uri="{FF2B5EF4-FFF2-40B4-BE49-F238E27FC236}">
                <a16:creationId xmlns:a16="http://schemas.microsoft.com/office/drawing/2014/main" id="{AD2ACCA3-7E5B-45C2-9F52-C2524E712895}"/>
              </a:ext>
            </a:extLst>
          </p:cNvPr>
          <p:cNvSpPr>
            <a:spLocks noGrp="1"/>
          </p:cNvSpPr>
          <p:nvPr>
            <p:ph idx="1"/>
          </p:nvPr>
        </p:nvSpPr>
        <p:spPr/>
        <p:txBody>
          <a:bodyPr>
            <a:normAutofit fontScale="92500"/>
          </a:bodyPr>
          <a:lstStyle/>
          <a:p>
            <a:r>
              <a:rPr lang="en-US" sz="2800" dirty="0">
                <a:effectLst/>
                <a:latin typeface="Times New Roman" panose="02020603050405020304" pitchFamily="18" charset="0"/>
                <a:ea typeface="Calibri" panose="020F0502020204030204" pitchFamily="34" charset="0"/>
              </a:rPr>
              <a:t>There is the problem of limited English proficiency,</a:t>
            </a:r>
          </a:p>
          <a:p>
            <a:r>
              <a:rPr lang="en-US" sz="2800" dirty="0">
                <a:effectLst/>
                <a:latin typeface="Times New Roman" panose="02020603050405020304" pitchFamily="18" charset="0"/>
                <a:ea typeface="Calibri" panose="020F0502020204030204" pitchFamily="34" charset="0"/>
              </a:rPr>
              <a:t>Grammar and spelling wars </a:t>
            </a:r>
          </a:p>
          <a:p>
            <a:r>
              <a:rPr lang="en-US" sz="2800" dirty="0">
                <a:effectLst/>
                <a:latin typeface="Times New Roman" panose="02020603050405020304" pitchFamily="18" charset="0"/>
                <a:ea typeface="Calibri" panose="020F0502020204030204" pitchFamily="34" charset="0"/>
              </a:rPr>
              <a:t>an alarming rate of diminishing competence in indigenous languages, shrinking of hitherto regional lingua </a:t>
            </a:r>
            <a:r>
              <a:rPr lang="en-US" sz="2800" dirty="0" err="1">
                <a:effectLst/>
                <a:latin typeface="Times New Roman" panose="02020603050405020304" pitchFamily="18" charset="0"/>
                <a:ea typeface="Calibri" panose="020F0502020204030204" pitchFamily="34" charset="0"/>
              </a:rPr>
              <a:t>francas</a:t>
            </a:r>
            <a:r>
              <a:rPr lang="en-US" sz="2800" dirty="0">
                <a:effectLst/>
                <a:latin typeface="Times New Roman" panose="02020603050405020304" pitchFamily="18" charset="0"/>
                <a:ea typeface="Calibri" panose="020F0502020204030204" pitchFamily="34" charset="0"/>
              </a:rPr>
              <a:t> due to a myriad of factors, </a:t>
            </a:r>
          </a:p>
          <a:p>
            <a:r>
              <a:rPr lang="en-US" sz="2800" dirty="0">
                <a:effectLst/>
                <a:latin typeface="Times New Roman" panose="02020603050405020304" pitchFamily="18" charset="0"/>
                <a:ea typeface="Calibri" panose="020F0502020204030204" pitchFamily="34" charset="0"/>
              </a:rPr>
              <a:t>hardening ethnic boundaries and loss of bilingualism which conspire to undermine convergence by expanding the space of meanings and interpretations. </a:t>
            </a:r>
          </a:p>
          <a:p>
            <a:r>
              <a:rPr lang="en-US" sz="2800" dirty="0">
                <a:effectLst/>
                <a:latin typeface="Times New Roman" panose="02020603050405020304" pitchFamily="18" charset="0"/>
                <a:ea typeface="Calibri" panose="020F0502020204030204" pitchFamily="34" charset="0"/>
              </a:rPr>
              <a:t>The widening of the circle of meanings creates difficulties for elite consensus, intercommunal understanding, trust building and effective communication between government and mass society.</a:t>
            </a:r>
            <a:endParaRPr lang="en-NG" dirty="0"/>
          </a:p>
        </p:txBody>
      </p:sp>
    </p:spTree>
    <p:extLst>
      <p:ext uri="{BB962C8B-B14F-4D97-AF65-F5344CB8AC3E}">
        <p14:creationId xmlns:p14="http://schemas.microsoft.com/office/powerpoint/2010/main" val="3081145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2837</TotalTime>
  <Words>1822</Words>
  <Application>Microsoft Office PowerPoint</Application>
  <PresentationFormat>Widescreen</PresentationFormat>
  <Paragraphs>135</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Calibri</vt:lpstr>
      <vt:lpstr>Calibri Light</vt:lpstr>
      <vt:lpstr>Helvetica</vt:lpstr>
      <vt:lpstr>Times New Roman</vt:lpstr>
      <vt:lpstr>Office Theme</vt:lpstr>
      <vt:lpstr>WIDENING CIRCLE OF MEANINGS AND UNDERSTANDING: IMPLICATIONS  FOR THE LEARNING AND TEACHING OF ENGLISH FOR NIGERIA’S DEVELOPMENT </vt:lpstr>
      <vt:lpstr>KEYNOTE PRESENTATION  AT  The 15 Annual ELTT Conference of the National Association of Teachers and Researchers in English as  a Second Language </vt:lpstr>
      <vt:lpstr>We don’t see things as they are. We see them as we are (Anais Nin). The real voyage of discovery consists not in seeking new landscapes, but in having new eyes (Marcel Proust). </vt:lpstr>
      <vt:lpstr>INTRODUCTION / BACKGROUND</vt:lpstr>
      <vt:lpstr>FRAMING QUESTIONS (BEFORE WE INNOVATE…)</vt:lpstr>
      <vt:lpstr>AN IMPORTANT QUESTION:</vt:lpstr>
      <vt:lpstr>ROLE OF ENGLISH IN NIGERIA’S NATIONAL DEVELOPMENT</vt:lpstr>
      <vt:lpstr>      SOME BACKGROUND ISSUES </vt:lpstr>
      <vt:lpstr> COMMUNICATION EMERGENCY</vt:lpstr>
      <vt:lpstr>GRAMMAR WARS </vt:lpstr>
      <vt:lpstr>WE ARE ‘BLOWING GRAMMAR’   BUT NOT COMMUNICATING </vt:lpstr>
      <vt:lpstr>PowerPoint Presentation</vt:lpstr>
      <vt:lpstr>PowerPoint Presentation</vt:lpstr>
      <vt:lpstr>IS ENGLISH LANGUAGE TEACHING SUCH A NECESSITY OR IS IT SIMPLY SOMETHING WE DO AS A MATTER OF COURSE? </vt:lpstr>
      <vt:lpstr>SHARED LANGUAGE CAPACITIES ../1</vt:lpstr>
      <vt:lpstr>SHARED LANGUAGE CAPACITIES ../2 </vt:lpstr>
      <vt:lpstr>SHARED LANGUAGE CAPACITIES ../3</vt:lpstr>
      <vt:lpstr>SHARED LANGUAGE CAPACITIES ../4</vt:lpstr>
      <vt:lpstr>FOR OUR PURPOSE HERE:</vt:lpstr>
      <vt:lpstr>THE REAL CHALLENGE</vt:lpstr>
      <vt:lpstr>RESOLUTIONS</vt:lpstr>
      <vt:lpstr>  LACK OF COLLABORRATION </vt:lpstr>
      <vt:lpstr>   CONCLUSION</vt:lpstr>
      <vt:lpstr> THE OLD LOGIC boundedness and boundaries</vt:lpstr>
      <vt:lpstr> THE NEW     LOGIC</vt:lpstr>
      <vt:lpstr>  CLARITY AND ADAPTATION</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WIDENING CIRCLE OF MEANINGS AND UNDERSTANDING: IMPLICATIONS OF THE LEARNING AND TEACHING OF ENGLISH FOR NIGERIA’S DEVELOPMENT </dc:title>
  <dc:creator>hp</dc:creator>
  <cp:lastModifiedBy>hp</cp:lastModifiedBy>
  <cp:revision>2</cp:revision>
  <dcterms:created xsi:type="dcterms:W3CDTF">2021-11-06T13:12:46Z</dcterms:created>
  <dcterms:modified xsi:type="dcterms:W3CDTF">2021-11-08T12:30:43Z</dcterms:modified>
</cp:coreProperties>
</file>